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0" r:id="rId1"/>
  </p:sldMasterIdLst>
  <p:notesMasterIdLst>
    <p:notesMasterId r:id="rId36"/>
  </p:notesMasterIdLst>
  <p:sldIdLst>
    <p:sldId id="256" r:id="rId2"/>
    <p:sldId id="285" r:id="rId3"/>
    <p:sldId id="257" r:id="rId4"/>
    <p:sldId id="258" r:id="rId5"/>
    <p:sldId id="261" r:id="rId6"/>
    <p:sldId id="271" r:id="rId7"/>
    <p:sldId id="272" r:id="rId8"/>
    <p:sldId id="273" r:id="rId9"/>
    <p:sldId id="278" r:id="rId10"/>
    <p:sldId id="288" r:id="rId11"/>
    <p:sldId id="274" r:id="rId12"/>
    <p:sldId id="289" r:id="rId13"/>
    <p:sldId id="262" r:id="rId14"/>
    <p:sldId id="259" r:id="rId15"/>
    <p:sldId id="294" r:id="rId16"/>
    <p:sldId id="275" r:id="rId17"/>
    <p:sldId id="291" r:id="rId18"/>
    <p:sldId id="276" r:id="rId19"/>
    <p:sldId id="277" r:id="rId20"/>
    <p:sldId id="290" r:id="rId21"/>
    <p:sldId id="295" r:id="rId22"/>
    <p:sldId id="270" r:id="rId23"/>
    <p:sldId id="266" r:id="rId24"/>
    <p:sldId id="267" r:id="rId25"/>
    <p:sldId id="280" r:id="rId26"/>
    <p:sldId id="268" r:id="rId27"/>
    <p:sldId id="293" r:id="rId28"/>
    <p:sldId id="269" r:id="rId29"/>
    <p:sldId id="279" r:id="rId30"/>
    <p:sldId id="292" r:id="rId31"/>
    <p:sldId id="263" r:id="rId32"/>
    <p:sldId id="264" r:id="rId33"/>
    <p:sldId id="286" r:id="rId34"/>
    <p:sldId id="287"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684" autoAdjust="0"/>
  </p:normalViewPr>
  <p:slideViewPr>
    <p:cSldViewPr>
      <p:cViewPr varScale="1">
        <p:scale>
          <a:sx n="75" d="100"/>
          <a:sy n="75" d="100"/>
        </p:scale>
        <p:origin x="-102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user\Desktop\SPCSI_graph_data_072008.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Case-Shiller Ten City Home Price Index</a:t>
            </a:r>
          </a:p>
        </c:rich>
      </c:tx>
      <c:layout/>
    </c:title>
    <c:plotArea>
      <c:layout/>
      <c:scatterChart>
        <c:scatterStyle val="lineMarker"/>
        <c:ser>
          <c:idx val="9"/>
          <c:order val="0"/>
          <c:tx>
            <c:v>Case Shiller</c:v>
          </c:tx>
          <c:spPr>
            <a:ln cmpd="sng">
              <a:solidFill>
                <a:sysClr val="windowText" lastClr="000000"/>
              </a:solidFill>
            </a:ln>
          </c:spPr>
          <c:marker>
            <c:symbol val="none"/>
          </c:marker>
          <c:xVal>
            <c:numRef>
              <c:f>Sheet1!$A$3:$A$259</c:f>
              <c:numCache>
                <c:formatCode>mmmm\ yyyy</c:formatCode>
                <c:ptCount val="257"/>
                <c:pt idx="0">
                  <c:v>31778</c:v>
                </c:pt>
                <c:pt idx="1">
                  <c:v>31809</c:v>
                </c:pt>
                <c:pt idx="2">
                  <c:v>31837</c:v>
                </c:pt>
                <c:pt idx="3">
                  <c:v>31868</c:v>
                </c:pt>
                <c:pt idx="4">
                  <c:v>31898</c:v>
                </c:pt>
                <c:pt idx="5">
                  <c:v>31929</c:v>
                </c:pt>
                <c:pt idx="6">
                  <c:v>31959</c:v>
                </c:pt>
                <c:pt idx="7">
                  <c:v>31990</c:v>
                </c:pt>
                <c:pt idx="8">
                  <c:v>32021</c:v>
                </c:pt>
                <c:pt idx="9">
                  <c:v>32051</c:v>
                </c:pt>
                <c:pt idx="10">
                  <c:v>32082</c:v>
                </c:pt>
                <c:pt idx="11">
                  <c:v>32112</c:v>
                </c:pt>
                <c:pt idx="12">
                  <c:v>32143</c:v>
                </c:pt>
                <c:pt idx="13">
                  <c:v>32174</c:v>
                </c:pt>
                <c:pt idx="14">
                  <c:v>32203</c:v>
                </c:pt>
                <c:pt idx="15">
                  <c:v>32234</c:v>
                </c:pt>
                <c:pt idx="16">
                  <c:v>32264</c:v>
                </c:pt>
                <c:pt idx="17">
                  <c:v>32295</c:v>
                </c:pt>
                <c:pt idx="18">
                  <c:v>32325</c:v>
                </c:pt>
                <c:pt idx="19">
                  <c:v>32356</c:v>
                </c:pt>
                <c:pt idx="20">
                  <c:v>32387</c:v>
                </c:pt>
                <c:pt idx="21">
                  <c:v>32417</c:v>
                </c:pt>
                <c:pt idx="22">
                  <c:v>32448</c:v>
                </c:pt>
                <c:pt idx="23">
                  <c:v>32478</c:v>
                </c:pt>
                <c:pt idx="24">
                  <c:v>32509</c:v>
                </c:pt>
                <c:pt idx="25">
                  <c:v>32540</c:v>
                </c:pt>
                <c:pt idx="26">
                  <c:v>32568</c:v>
                </c:pt>
                <c:pt idx="27">
                  <c:v>32599</c:v>
                </c:pt>
                <c:pt idx="28">
                  <c:v>32629</c:v>
                </c:pt>
                <c:pt idx="29">
                  <c:v>32660</c:v>
                </c:pt>
                <c:pt idx="30">
                  <c:v>32690</c:v>
                </c:pt>
                <c:pt idx="31">
                  <c:v>32721</c:v>
                </c:pt>
                <c:pt idx="32">
                  <c:v>32752</c:v>
                </c:pt>
                <c:pt idx="33">
                  <c:v>32782</c:v>
                </c:pt>
                <c:pt idx="34">
                  <c:v>32813</c:v>
                </c:pt>
                <c:pt idx="35">
                  <c:v>32843</c:v>
                </c:pt>
                <c:pt idx="36">
                  <c:v>32874</c:v>
                </c:pt>
                <c:pt idx="37">
                  <c:v>32905</c:v>
                </c:pt>
                <c:pt idx="38">
                  <c:v>32933</c:v>
                </c:pt>
                <c:pt idx="39">
                  <c:v>32964</c:v>
                </c:pt>
                <c:pt idx="40">
                  <c:v>32994</c:v>
                </c:pt>
                <c:pt idx="41">
                  <c:v>33025</c:v>
                </c:pt>
                <c:pt idx="42">
                  <c:v>33055</c:v>
                </c:pt>
                <c:pt idx="43">
                  <c:v>33086</c:v>
                </c:pt>
                <c:pt idx="44">
                  <c:v>33117</c:v>
                </c:pt>
                <c:pt idx="45">
                  <c:v>33147</c:v>
                </c:pt>
                <c:pt idx="46">
                  <c:v>33178</c:v>
                </c:pt>
                <c:pt idx="47">
                  <c:v>33208</c:v>
                </c:pt>
                <c:pt idx="48">
                  <c:v>33239</c:v>
                </c:pt>
                <c:pt idx="49">
                  <c:v>33270</c:v>
                </c:pt>
                <c:pt idx="50">
                  <c:v>33298</c:v>
                </c:pt>
                <c:pt idx="51">
                  <c:v>33329</c:v>
                </c:pt>
                <c:pt idx="52">
                  <c:v>33359</c:v>
                </c:pt>
                <c:pt idx="53">
                  <c:v>33390</c:v>
                </c:pt>
                <c:pt idx="54">
                  <c:v>33420</c:v>
                </c:pt>
                <c:pt idx="55">
                  <c:v>33451</c:v>
                </c:pt>
                <c:pt idx="56">
                  <c:v>33482</c:v>
                </c:pt>
                <c:pt idx="57">
                  <c:v>33512</c:v>
                </c:pt>
                <c:pt idx="58">
                  <c:v>33543</c:v>
                </c:pt>
                <c:pt idx="59">
                  <c:v>33573</c:v>
                </c:pt>
                <c:pt idx="60">
                  <c:v>33604</c:v>
                </c:pt>
                <c:pt idx="61">
                  <c:v>33635</c:v>
                </c:pt>
                <c:pt idx="62">
                  <c:v>33664</c:v>
                </c:pt>
                <c:pt idx="63">
                  <c:v>33695</c:v>
                </c:pt>
                <c:pt idx="64">
                  <c:v>33725</c:v>
                </c:pt>
                <c:pt idx="65">
                  <c:v>33756</c:v>
                </c:pt>
                <c:pt idx="66">
                  <c:v>33786</c:v>
                </c:pt>
                <c:pt idx="67">
                  <c:v>33817</c:v>
                </c:pt>
                <c:pt idx="68">
                  <c:v>33848</c:v>
                </c:pt>
                <c:pt idx="69">
                  <c:v>33878</c:v>
                </c:pt>
                <c:pt idx="70">
                  <c:v>33909</c:v>
                </c:pt>
                <c:pt idx="71">
                  <c:v>33939</c:v>
                </c:pt>
                <c:pt idx="72">
                  <c:v>33970</c:v>
                </c:pt>
                <c:pt idx="73">
                  <c:v>34001</c:v>
                </c:pt>
                <c:pt idx="74">
                  <c:v>34029</c:v>
                </c:pt>
                <c:pt idx="75">
                  <c:v>34060</c:v>
                </c:pt>
                <c:pt idx="76">
                  <c:v>34090</c:v>
                </c:pt>
                <c:pt idx="77">
                  <c:v>34121</c:v>
                </c:pt>
                <c:pt idx="78">
                  <c:v>34151</c:v>
                </c:pt>
                <c:pt idx="79">
                  <c:v>34182</c:v>
                </c:pt>
                <c:pt idx="80">
                  <c:v>34213</c:v>
                </c:pt>
                <c:pt idx="81">
                  <c:v>34243</c:v>
                </c:pt>
                <c:pt idx="82">
                  <c:v>34274</c:v>
                </c:pt>
                <c:pt idx="83">
                  <c:v>34304</c:v>
                </c:pt>
                <c:pt idx="84">
                  <c:v>34335</c:v>
                </c:pt>
                <c:pt idx="85">
                  <c:v>34366</c:v>
                </c:pt>
                <c:pt idx="86">
                  <c:v>34394</c:v>
                </c:pt>
                <c:pt idx="87">
                  <c:v>34425</c:v>
                </c:pt>
                <c:pt idx="88">
                  <c:v>34455</c:v>
                </c:pt>
                <c:pt idx="89">
                  <c:v>34486</c:v>
                </c:pt>
                <c:pt idx="90">
                  <c:v>34516</c:v>
                </c:pt>
                <c:pt idx="91">
                  <c:v>34547</c:v>
                </c:pt>
                <c:pt idx="92">
                  <c:v>34578</c:v>
                </c:pt>
                <c:pt idx="93">
                  <c:v>34608</c:v>
                </c:pt>
                <c:pt idx="94">
                  <c:v>34639</c:v>
                </c:pt>
                <c:pt idx="95">
                  <c:v>34669</c:v>
                </c:pt>
                <c:pt idx="96">
                  <c:v>34700</c:v>
                </c:pt>
                <c:pt idx="97">
                  <c:v>34731</c:v>
                </c:pt>
                <c:pt idx="98">
                  <c:v>34759</c:v>
                </c:pt>
                <c:pt idx="99">
                  <c:v>34790</c:v>
                </c:pt>
                <c:pt idx="100">
                  <c:v>34820</c:v>
                </c:pt>
                <c:pt idx="101">
                  <c:v>34851</c:v>
                </c:pt>
                <c:pt idx="102">
                  <c:v>34881</c:v>
                </c:pt>
                <c:pt idx="103">
                  <c:v>34912</c:v>
                </c:pt>
                <c:pt idx="104">
                  <c:v>34943</c:v>
                </c:pt>
                <c:pt idx="105">
                  <c:v>34973</c:v>
                </c:pt>
                <c:pt idx="106">
                  <c:v>35004</c:v>
                </c:pt>
                <c:pt idx="107">
                  <c:v>35034</c:v>
                </c:pt>
                <c:pt idx="108">
                  <c:v>35065</c:v>
                </c:pt>
                <c:pt idx="109">
                  <c:v>35096</c:v>
                </c:pt>
                <c:pt idx="110">
                  <c:v>35125</c:v>
                </c:pt>
                <c:pt idx="111">
                  <c:v>35156</c:v>
                </c:pt>
                <c:pt idx="112">
                  <c:v>35186</c:v>
                </c:pt>
                <c:pt idx="113">
                  <c:v>35217</c:v>
                </c:pt>
                <c:pt idx="114">
                  <c:v>35247</c:v>
                </c:pt>
                <c:pt idx="115">
                  <c:v>35278</c:v>
                </c:pt>
                <c:pt idx="116">
                  <c:v>35309</c:v>
                </c:pt>
                <c:pt idx="117">
                  <c:v>35339</c:v>
                </c:pt>
                <c:pt idx="118">
                  <c:v>35370</c:v>
                </c:pt>
                <c:pt idx="119">
                  <c:v>35400</c:v>
                </c:pt>
                <c:pt idx="120">
                  <c:v>35431</c:v>
                </c:pt>
                <c:pt idx="121">
                  <c:v>35462</c:v>
                </c:pt>
                <c:pt idx="122">
                  <c:v>35490</c:v>
                </c:pt>
                <c:pt idx="123">
                  <c:v>35521</c:v>
                </c:pt>
                <c:pt idx="124">
                  <c:v>35551</c:v>
                </c:pt>
                <c:pt idx="125">
                  <c:v>35582</c:v>
                </c:pt>
                <c:pt idx="126">
                  <c:v>35612</c:v>
                </c:pt>
                <c:pt idx="127">
                  <c:v>35643</c:v>
                </c:pt>
                <c:pt idx="128">
                  <c:v>35674</c:v>
                </c:pt>
                <c:pt idx="129">
                  <c:v>35704</c:v>
                </c:pt>
                <c:pt idx="130">
                  <c:v>35735</c:v>
                </c:pt>
                <c:pt idx="131">
                  <c:v>35765</c:v>
                </c:pt>
                <c:pt idx="132">
                  <c:v>35796</c:v>
                </c:pt>
                <c:pt idx="133">
                  <c:v>35827</c:v>
                </c:pt>
                <c:pt idx="134">
                  <c:v>35855</c:v>
                </c:pt>
                <c:pt idx="135">
                  <c:v>35886</c:v>
                </c:pt>
                <c:pt idx="136">
                  <c:v>35916</c:v>
                </c:pt>
                <c:pt idx="137">
                  <c:v>35947</c:v>
                </c:pt>
                <c:pt idx="138">
                  <c:v>35977</c:v>
                </c:pt>
                <c:pt idx="139">
                  <c:v>36008</c:v>
                </c:pt>
                <c:pt idx="140">
                  <c:v>36039</c:v>
                </c:pt>
                <c:pt idx="141">
                  <c:v>36069</c:v>
                </c:pt>
                <c:pt idx="142">
                  <c:v>36100</c:v>
                </c:pt>
                <c:pt idx="143">
                  <c:v>36130</c:v>
                </c:pt>
                <c:pt idx="144">
                  <c:v>36161</c:v>
                </c:pt>
                <c:pt idx="145">
                  <c:v>36192</c:v>
                </c:pt>
                <c:pt idx="146">
                  <c:v>36220</c:v>
                </c:pt>
                <c:pt idx="147">
                  <c:v>36251</c:v>
                </c:pt>
                <c:pt idx="148">
                  <c:v>36281</c:v>
                </c:pt>
                <c:pt idx="149">
                  <c:v>36312</c:v>
                </c:pt>
                <c:pt idx="150">
                  <c:v>36342</c:v>
                </c:pt>
                <c:pt idx="151">
                  <c:v>36373</c:v>
                </c:pt>
                <c:pt idx="152">
                  <c:v>36404</c:v>
                </c:pt>
                <c:pt idx="153">
                  <c:v>36434</c:v>
                </c:pt>
                <c:pt idx="154">
                  <c:v>36465</c:v>
                </c:pt>
                <c:pt idx="155">
                  <c:v>36495</c:v>
                </c:pt>
                <c:pt idx="156">
                  <c:v>36526</c:v>
                </c:pt>
                <c:pt idx="157">
                  <c:v>36557</c:v>
                </c:pt>
                <c:pt idx="158">
                  <c:v>36586</c:v>
                </c:pt>
                <c:pt idx="159">
                  <c:v>36617</c:v>
                </c:pt>
                <c:pt idx="160">
                  <c:v>36647</c:v>
                </c:pt>
                <c:pt idx="161">
                  <c:v>36678</c:v>
                </c:pt>
                <c:pt idx="162">
                  <c:v>36708</c:v>
                </c:pt>
                <c:pt idx="163">
                  <c:v>36739</c:v>
                </c:pt>
                <c:pt idx="164">
                  <c:v>36770</c:v>
                </c:pt>
                <c:pt idx="165">
                  <c:v>36800</c:v>
                </c:pt>
                <c:pt idx="166">
                  <c:v>36831</c:v>
                </c:pt>
                <c:pt idx="167">
                  <c:v>36861</c:v>
                </c:pt>
                <c:pt idx="168">
                  <c:v>36892</c:v>
                </c:pt>
                <c:pt idx="169">
                  <c:v>36923</c:v>
                </c:pt>
                <c:pt idx="170">
                  <c:v>36951</c:v>
                </c:pt>
                <c:pt idx="171">
                  <c:v>36982</c:v>
                </c:pt>
                <c:pt idx="172">
                  <c:v>37012</c:v>
                </c:pt>
                <c:pt idx="173">
                  <c:v>37043</c:v>
                </c:pt>
                <c:pt idx="174">
                  <c:v>37073</c:v>
                </c:pt>
                <c:pt idx="175">
                  <c:v>37104</c:v>
                </c:pt>
                <c:pt idx="176">
                  <c:v>37135</c:v>
                </c:pt>
                <c:pt idx="177">
                  <c:v>37165</c:v>
                </c:pt>
                <c:pt idx="178">
                  <c:v>37196</c:v>
                </c:pt>
                <c:pt idx="179">
                  <c:v>37226</c:v>
                </c:pt>
                <c:pt idx="180">
                  <c:v>37257</c:v>
                </c:pt>
                <c:pt idx="181">
                  <c:v>37288</c:v>
                </c:pt>
                <c:pt idx="182">
                  <c:v>37316</c:v>
                </c:pt>
                <c:pt idx="183">
                  <c:v>37347</c:v>
                </c:pt>
                <c:pt idx="184">
                  <c:v>37377</c:v>
                </c:pt>
                <c:pt idx="185">
                  <c:v>37408</c:v>
                </c:pt>
                <c:pt idx="186">
                  <c:v>37438</c:v>
                </c:pt>
                <c:pt idx="187">
                  <c:v>37469</c:v>
                </c:pt>
                <c:pt idx="188">
                  <c:v>37500</c:v>
                </c:pt>
                <c:pt idx="189">
                  <c:v>37530</c:v>
                </c:pt>
                <c:pt idx="190">
                  <c:v>37561</c:v>
                </c:pt>
                <c:pt idx="191">
                  <c:v>37591</c:v>
                </c:pt>
                <c:pt idx="192">
                  <c:v>37622</c:v>
                </c:pt>
                <c:pt idx="193">
                  <c:v>37653</c:v>
                </c:pt>
                <c:pt idx="194">
                  <c:v>37681</c:v>
                </c:pt>
                <c:pt idx="195">
                  <c:v>37712</c:v>
                </c:pt>
                <c:pt idx="196">
                  <c:v>37742</c:v>
                </c:pt>
                <c:pt idx="197">
                  <c:v>37773</c:v>
                </c:pt>
                <c:pt idx="198">
                  <c:v>37803</c:v>
                </c:pt>
                <c:pt idx="199">
                  <c:v>37834</c:v>
                </c:pt>
                <c:pt idx="200">
                  <c:v>37865</c:v>
                </c:pt>
                <c:pt idx="201">
                  <c:v>37895</c:v>
                </c:pt>
                <c:pt idx="202">
                  <c:v>37926</c:v>
                </c:pt>
                <c:pt idx="203">
                  <c:v>37956</c:v>
                </c:pt>
                <c:pt idx="204">
                  <c:v>37987</c:v>
                </c:pt>
                <c:pt idx="205">
                  <c:v>38018</c:v>
                </c:pt>
                <c:pt idx="206">
                  <c:v>38047</c:v>
                </c:pt>
                <c:pt idx="207">
                  <c:v>38078</c:v>
                </c:pt>
                <c:pt idx="208">
                  <c:v>38108</c:v>
                </c:pt>
                <c:pt idx="209">
                  <c:v>38139</c:v>
                </c:pt>
                <c:pt idx="210">
                  <c:v>38169</c:v>
                </c:pt>
                <c:pt idx="211">
                  <c:v>38200</c:v>
                </c:pt>
                <c:pt idx="212">
                  <c:v>38231</c:v>
                </c:pt>
                <c:pt idx="213">
                  <c:v>38261</c:v>
                </c:pt>
                <c:pt idx="214">
                  <c:v>38292</c:v>
                </c:pt>
                <c:pt idx="215">
                  <c:v>38322</c:v>
                </c:pt>
                <c:pt idx="216">
                  <c:v>38353</c:v>
                </c:pt>
                <c:pt idx="217">
                  <c:v>38384</c:v>
                </c:pt>
                <c:pt idx="218">
                  <c:v>38412</c:v>
                </c:pt>
                <c:pt idx="219">
                  <c:v>38443</c:v>
                </c:pt>
                <c:pt idx="220">
                  <c:v>38473</c:v>
                </c:pt>
                <c:pt idx="221">
                  <c:v>38504</c:v>
                </c:pt>
                <c:pt idx="222">
                  <c:v>38534</c:v>
                </c:pt>
                <c:pt idx="223">
                  <c:v>38565</c:v>
                </c:pt>
                <c:pt idx="224">
                  <c:v>38596</c:v>
                </c:pt>
                <c:pt idx="225">
                  <c:v>38626</c:v>
                </c:pt>
                <c:pt idx="226">
                  <c:v>38657</c:v>
                </c:pt>
                <c:pt idx="227">
                  <c:v>38687</c:v>
                </c:pt>
                <c:pt idx="228">
                  <c:v>38718</c:v>
                </c:pt>
                <c:pt idx="229">
                  <c:v>38749</c:v>
                </c:pt>
                <c:pt idx="230">
                  <c:v>38777</c:v>
                </c:pt>
                <c:pt idx="231">
                  <c:v>38808</c:v>
                </c:pt>
                <c:pt idx="232">
                  <c:v>38838</c:v>
                </c:pt>
                <c:pt idx="233">
                  <c:v>38869</c:v>
                </c:pt>
                <c:pt idx="234">
                  <c:v>38899</c:v>
                </c:pt>
                <c:pt idx="235">
                  <c:v>38930</c:v>
                </c:pt>
                <c:pt idx="236">
                  <c:v>38961</c:v>
                </c:pt>
                <c:pt idx="237">
                  <c:v>38991</c:v>
                </c:pt>
                <c:pt idx="238">
                  <c:v>39022</c:v>
                </c:pt>
                <c:pt idx="239">
                  <c:v>39052</c:v>
                </c:pt>
                <c:pt idx="240">
                  <c:v>39083</c:v>
                </c:pt>
                <c:pt idx="241">
                  <c:v>39114</c:v>
                </c:pt>
                <c:pt idx="242">
                  <c:v>39142</c:v>
                </c:pt>
                <c:pt idx="243">
                  <c:v>39173</c:v>
                </c:pt>
                <c:pt idx="244">
                  <c:v>39203</c:v>
                </c:pt>
                <c:pt idx="245">
                  <c:v>39234</c:v>
                </c:pt>
                <c:pt idx="246">
                  <c:v>39265</c:v>
                </c:pt>
                <c:pt idx="247">
                  <c:v>39295</c:v>
                </c:pt>
                <c:pt idx="248">
                  <c:v>39326</c:v>
                </c:pt>
                <c:pt idx="249">
                  <c:v>39356</c:v>
                </c:pt>
                <c:pt idx="250">
                  <c:v>39387</c:v>
                </c:pt>
                <c:pt idx="251">
                  <c:v>39417</c:v>
                </c:pt>
                <c:pt idx="252">
                  <c:v>39448</c:v>
                </c:pt>
                <c:pt idx="253">
                  <c:v>39479</c:v>
                </c:pt>
                <c:pt idx="254">
                  <c:v>39508</c:v>
                </c:pt>
                <c:pt idx="255">
                  <c:v>39539</c:v>
                </c:pt>
                <c:pt idx="256">
                  <c:v>39570</c:v>
                </c:pt>
              </c:numCache>
            </c:numRef>
          </c:xVal>
          <c:yVal>
            <c:numRef>
              <c:f>Sheet1!$V$3:$V$259</c:f>
              <c:numCache>
                <c:formatCode>0.00</c:formatCode>
                <c:ptCount val="257"/>
                <c:pt idx="0">
                  <c:v>62.82</c:v>
                </c:pt>
                <c:pt idx="1">
                  <c:v>63.39</c:v>
                </c:pt>
                <c:pt idx="2">
                  <c:v>63.87</c:v>
                </c:pt>
                <c:pt idx="3">
                  <c:v>64.569999999999993</c:v>
                </c:pt>
                <c:pt idx="4">
                  <c:v>65.56</c:v>
                </c:pt>
                <c:pt idx="5">
                  <c:v>66.59</c:v>
                </c:pt>
                <c:pt idx="6">
                  <c:v>67.540000000000006</c:v>
                </c:pt>
                <c:pt idx="7">
                  <c:v>68.25</c:v>
                </c:pt>
                <c:pt idx="8">
                  <c:v>68.86999999999999</c:v>
                </c:pt>
                <c:pt idx="9">
                  <c:v>69.42</c:v>
                </c:pt>
                <c:pt idx="10">
                  <c:v>69.760000000000005</c:v>
                </c:pt>
                <c:pt idx="11">
                  <c:v>70.22</c:v>
                </c:pt>
                <c:pt idx="12">
                  <c:v>70.45</c:v>
                </c:pt>
                <c:pt idx="13">
                  <c:v>70.77</c:v>
                </c:pt>
                <c:pt idx="14">
                  <c:v>71.11999999999999</c:v>
                </c:pt>
                <c:pt idx="15">
                  <c:v>71.649999999999991</c:v>
                </c:pt>
                <c:pt idx="16">
                  <c:v>72.48</c:v>
                </c:pt>
                <c:pt idx="17">
                  <c:v>73.63</c:v>
                </c:pt>
                <c:pt idx="18">
                  <c:v>74.81</c:v>
                </c:pt>
                <c:pt idx="19">
                  <c:v>75.7</c:v>
                </c:pt>
                <c:pt idx="20">
                  <c:v>76.400000000000006</c:v>
                </c:pt>
                <c:pt idx="21">
                  <c:v>76.900000000000006</c:v>
                </c:pt>
                <c:pt idx="22">
                  <c:v>77.28</c:v>
                </c:pt>
                <c:pt idx="23">
                  <c:v>77.58</c:v>
                </c:pt>
                <c:pt idx="24">
                  <c:v>77.990000000000023</c:v>
                </c:pt>
                <c:pt idx="25">
                  <c:v>78.36</c:v>
                </c:pt>
                <c:pt idx="26">
                  <c:v>79.11999999999999</c:v>
                </c:pt>
                <c:pt idx="27">
                  <c:v>79.83</c:v>
                </c:pt>
                <c:pt idx="28">
                  <c:v>80.52</c:v>
                </c:pt>
                <c:pt idx="29">
                  <c:v>81.240000000000023</c:v>
                </c:pt>
                <c:pt idx="30">
                  <c:v>81.66</c:v>
                </c:pt>
                <c:pt idx="31">
                  <c:v>82.08</c:v>
                </c:pt>
                <c:pt idx="32">
                  <c:v>82.25</c:v>
                </c:pt>
                <c:pt idx="33">
                  <c:v>82.440000000000026</c:v>
                </c:pt>
                <c:pt idx="34">
                  <c:v>82.43</c:v>
                </c:pt>
                <c:pt idx="35">
                  <c:v>82.35</c:v>
                </c:pt>
                <c:pt idx="36">
                  <c:v>82.29</c:v>
                </c:pt>
                <c:pt idx="37">
                  <c:v>82.149999999999991</c:v>
                </c:pt>
                <c:pt idx="38">
                  <c:v>82.02</c:v>
                </c:pt>
                <c:pt idx="39">
                  <c:v>82.05</c:v>
                </c:pt>
                <c:pt idx="40">
                  <c:v>82.01</c:v>
                </c:pt>
                <c:pt idx="41">
                  <c:v>82.19</c:v>
                </c:pt>
                <c:pt idx="42">
                  <c:v>82.1</c:v>
                </c:pt>
                <c:pt idx="43">
                  <c:v>81.86</c:v>
                </c:pt>
                <c:pt idx="44">
                  <c:v>81.39</c:v>
                </c:pt>
                <c:pt idx="45">
                  <c:v>80.84</c:v>
                </c:pt>
                <c:pt idx="46">
                  <c:v>80.09</c:v>
                </c:pt>
                <c:pt idx="47">
                  <c:v>79.38</c:v>
                </c:pt>
                <c:pt idx="48">
                  <c:v>78.53</c:v>
                </c:pt>
                <c:pt idx="49">
                  <c:v>77.77</c:v>
                </c:pt>
                <c:pt idx="50">
                  <c:v>77</c:v>
                </c:pt>
                <c:pt idx="51">
                  <c:v>76.86</c:v>
                </c:pt>
                <c:pt idx="52">
                  <c:v>77.31</c:v>
                </c:pt>
                <c:pt idx="53">
                  <c:v>78.02</c:v>
                </c:pt>
                <c:pt idx="54">
                  <c:v>78.61</c:v>
                </c:pt>
                <c:pt idx="55">
                  <c:v>78.930000000000007</c:v>
                </c:pt>
                <c:pt idx="56">
                  <c:v>78.88</c:v>
                </c:pt>
                <c:pt idx="57">
                  <c:v>78.679999999999978</c:v>
                </c:pt>
                <c:pt idx="58">
                  <c:v>78.31</c:v>
                </c:pt>
                <c:pt idx="59">
                  <c:v>77.990000000000023</c:v>
                </c:pt>
                <c:pt idx="60">
                  <c:v>77.740000000000023</c:v>
                </c:pt>
                <c:pt idx="61">
                  <c:v>77.510000000000005</c:v>
                </c:pt>
                <c:pt idx="62">
                  <c:v>77.31</c:v>
                </c:pt>
                <c:pt idx="63">
                  <c:v>77.36</c:v>
                </c:pt>
                <c:pt idx="64">
                  <c:v>77.61999999999999</c:v>
                </c:pt>
                <c:pt idx="65">
                  <c:v>77.940000000000026</c:v>
                </c:pt>
                <c:pt idx="66">
                  <c:v>77.95</c:v>
                </c:pt>
                <c:pt idx="67">
                  <c:v>77.990000000000023</c:v>
                </c:pt>
                <c:pt idx="68">
                  <c:v>77.760000000000005</c:v>
                </c:pt>
                <c:pt idx="69">
                  <c:v>77.45</c:v>
                </c:pt>
                <c:pt idx="70">
                  <c:v>77.09</c:v>
                </c:pt>
                <c:pt idx="71">
                  <c:v>76.679999999999978</c:v>
                </c:pt>
                <c:pt idx="72">
                  <c:v>76.56</c:v>
                </c:pt>
                <c:pt idx="73">
                  <c:v>76.28</c:v>
                </c:pt>
                <c:pt idx="74">
                  <c:v>75.910000000000025</c:v>
                </c:pt>
                <c:pt idx="75">
                  <c:v>75.83</c:v>
                </c:pt>
                <c:pt idx="76">
                  <c:v>76.040000000000006</c:v>
                </c:pt>
                <c:pt idx="77">
                  <c:v>76.510000000000005</c:v>
                </c:pt>
                <c:pt idx="78">
                  <c:v>76.61</c:v>
                </c:pt>
                <c:pt idx="79">
                  <c:v>76.59</c:v>
                </c:pt>
                <c:pt idx="80">
                  <c:v>76.47</c:v>
                </c:pt>
                <c:pt idx="81">
                  <c:v>76.22</c:v>
                </c:pt>
                <c:pt idx="82">
                  <c:v>76.02</c:v>
                </c:pt>
                <c:pt idx="83">
                  <c:v>75.710000000000022</c:v>
                </c:pt>
                <c:pt idx="84">
                  <c:v>75.710000000000022</c:v>
                </c:pt>
                <c:pt idx="85">
                  <c:v>75.63</c:v>
                </c:pt>
                <c:pt idx="86">
                  <c:v>75.73</c:v>
                </c:pt>
                <c:pt idx="87">
                  <c:v>76.03</c:v>
                </c:pt>
                <c:pt idx="88">
                  <c:v>76.490000000000023</c:v>
                </c:pt>
                <c:pt idx="89">
                  <c:v>77.040000000000006</c:v>
                </c:pt>
                <c:pt idx="90">
                  <c:v>77.400000000000006</c:v>
                </c:pt>
                <c:pt idx="91">
                  <c:v>77.64</c:v>
                </c:pt>
                <c:pt idx="92">
                  <c:v>77.569999999999993</c:v>
                </c:pt>
                <c:pt idx="93">
                  <c:v>77.5</c:v>
                </c:pt>
                <c:pt idx="94">
                  <c:v>77.23</c:v>
                </c:pt>
                <c:pt idx="95">
                  <c:v>76.990000000000023</c:v>
                </c:pt>
                <c:pt idx="96">
                  <c:v>76.819999999999993</c:v>
                </c:pt>
                <c:pt idx="97">
                  <c:v>76.64</c:v>
                </c:pt>
                <c:pt idx="98">
                  <c:v>76.38</c:v>
                </c:pt>
                <c:pt idx="99">
                  <c:v>76.36</c:v>
                </c:pt>
                <c:pt idx="100">
                  <c:v>76.599999999999994</c:v>
                </c:pt>
                <c:pt idx="101">
                  <c:v>76.940000000000026</c:v>
                </c:pt>
                <c:pt idx="102">
                  <c:v>77.260000000000005</c:v>
                </c:pt>
                <c:pt idx="103">
                  <c:v>77.47</c:v>
                </c:pt>
                <c:pt idx="104">
                  <c:v>77.430000000000007</c:v>
                </c:pt>
                <c:pt idx="105">
                  <c:v>77.260000000000005</c:v>
                </c:pt>
                <c:pt idx="106">
                  <c:v>76.95</c:v>
                </c:pt>
                <c:pt idx="107">
                  <c:v>76.679999999999978</c:v>
                </c:pt>
                <c:pt idx="108">
                  <c:v>76.56</c:v>
                </c:pt>
                <c:pt idx="109">
                  <c:v>76.440000000000026</c:v>
                </c:pt>
                <c:pt idx="110">
                  <c:v>76.490000000000023</c:v>
                </c:pt>
                <c:pt idx="111">
                  <c:v>76.84</c:v>
                </c:pt>
                <c:pt idx="112">
                  <c:v>77.33</c:v>
                </c:pt>
                <c:pt idx="113">
                  <c:v>77.78</c:v>
                </c:pt>
                <c:pt idx="114">
                  <c:v>78.099999999999994</c:v>
                </c:pt>
                <c:pt idx="115">
                  <c:v>78.36</c:v>
                </c:pt>
                <c:pt idx="116">
                  <c:v>78.36999999999999</c:v>
                </c:pt>
                <c:pt idx="117">
                  <c:v>78.36</c:v>
                </c:pt>
                <c:pt idx="118">
                  <c:v>78.23</c:v>
                </c:pt>
                <c:pt idx="119">
                  <c:v>78.11999999999999</c:v>
                </c:pt>
                <c:pt idx="120">
                  <c:v>78.08</c:v>
                </c:pt>
                <c:pt idx="121">
                  <c:v>77.98</c:v>
                </c:pt>
                <c:pt idx="122">
                  <c:v>78.290000000000006</c:v>
                </c:pt>
                <c:pt idx="123">
                  <c:v>78.760000000000005</c:v>
                </c:pt>
                <c:pt idx="124">
                  <c:v>79.42</c:v>
                </c:pt>
                <c:pt idx="125">
                  <c:v>80.25</c:v>
                </c:pt>
                <c:pt idx="126">
                  <c:v>80.86</c:v>
                </c:pt>
                <c:pt idx="127">
                  <c:v>81.410000000000025</c:v>
                </c:pt>
                <c:pt idx="128">
                  <c:v>81.569999999999993</c:v>
                </c:pt>
                <c:pt idx="129">
                  <c:v>81.83</c:v>
                </c:pt>
                <c:pt idx="130">
                  <c:v>81.98</c:v>
                </c:pt>
                <c:pt idx="131">
                  <c:v>82.31</c:v>
                </c:pt>
                <c:pt idx="132">
                  <c:v>82.7</c:v>
                </c:pt>
                <c:pt idx="133">
                  <c:v>83.13</c:v>
                </c:pt>
                <c:pt idx="134">
                  <c:v>83.86999999999999</c:v>
                </c:pt>
                <c:pt idx="135">
                  <c:v>84.69</c:v>
                </c:pt>
                <c:pt idx="136">
                  <c:v>85.77</c:v>
                </c:pt>
                <c:pt idx="137">
                  <c:v>87.03</c:v>
                </c:pt>
                <c:pt idx="138">
                  <c:v>88.14</c:v>
                </c:pt>
                <c:pt idx="139">
                  <c:v>89.01</c:v>
                </c:pt>
                <c:pt idx="140">
                  <c:v>89.58</c:v>
                </c:pt>
                <c:pt idx="141">
                  <c:v>89.8</c:v>
                </c:pt>
                <c:pt idx="142">
                  <c:v>89.76</c:v>
                </c:pt>
                <c:pt idx="143">
                  <c:v>89.82</c:v>
                </c:pt>
                <c:pt idx="144">
                  <c:v>90.06</c:v>
                </c:pt>
                <c:pt idx="145">
                  <c:v>90.48</c:v>
                </c:pt>
                <c:pt idx="146">
                  <c:v>91.31</c:v>
                </c:pt>
                <c:pt idx="147">
                  <c:v>92.55</c:v>
                </c:pt>
                <c:pt idx="148">
                  <c:v>93.69</c:v>
                </c:pt>
                <c:pt idx="149">
                  <c:v>95.1</c:v>
                </c:pt>
                <c:pt idx="150">
                  <c:v>96.28</c:v>
                </c:pt>
                <c:pt idx="151">
                  <c:v>97.31</c:v>
                </c:pt>
                <c:pt idx="152">
                  <c:v>97.990000000000023</c:v>
                </c:pt>
                <c:pt idx="153">
                  <c:v>98.48</c:v>
                </c:pt>
                <c:pt idx="154">
                  <c:v>98.940000000000026</c:v>
                </c:pt>
                <c:pt idx="155">
                  <c:v>99.51</c:v>
                </c:pt>
                <c:pt idx="156">
                  <c:v>100</c:v>
                </c:pt>
                <c:pt idx="157">
                  <c:v>100.81</c:v>
                </c:pt>
                <c:pt idx="158">
                  <c:v>102.24000000000002</c:v>
                </c:pt>
                <c:pt idx="159">
                  <c:v>104.01</c:v>
                </c:pt>
                <c:pt idx="160">
                  <c:v>105.98</c:v>
                </c:pt>
                <c:pt idx="161">
                  <c:v>107.83</c:v>
                </c:pt>
                <c:pt idx="162">
                  <c:v>109.02</c:v>
                </c:pt>
                <c:pt idx="163">
                  <c:v>110.07</c:v>
                </c:pt>
                <c:pt idx="164">
                  <c:v>110.9</c:v>
                </c:pt>
                <c:pt idx="165">
                  <c:v>111.75</c:v>
                </c:pt>
                <c:pt idx="166">
                  <c:v>112.6</c:v>
                </c:pt>
                <c:pt idx="167">
                  <c:v>113.56</c:v>
                </c:pt>
                <c:pt idx="168">
                  <c:v>114.58</c:v>
                </c:pt>
                <c:pt idx="169">
                  <c:v>115.45</c:v>
                </c:pt>
                <c:pt idx="170">
                  <c:v>116.69</c:v>
                </c:pt>
                <c:pt idx="171">
                  <c:v>117.94000000000003</c:v>
                </c:pt>
                <c:pt idx="172">
                  <c:v>118.94000000000003</c:v>
                </c:pt>
                <c:pt idx="173">
                  <c:v>120.03</c:v>
                </c:pt>
                <c:pt idx="174">
                  <c:v>121.01</c:v>
                </c:pt>
                <c:pt idx="175">
                  <c:v>121.99000000000002</c:v>
                </c:pt>
                <c:pt idx="176">
                  <c:v>122.89</c:v>
                </c:pt>
                <c:pt idx="177">
                  <c:v>123.46000000000002</c:v>
                </c:pt>
                <c:pt idx="178">
                  <c:v>123.78</c:v>
                </c:pt>
                <c:pt idx="179">
                  <c:v>123.64</c:v>
                </c:pt>
                <c:pt idx="180">
                  <c:v>123.93</c:v>
                </c:pt>
                <c:pt idx="181">
                  <c:v>124.45</c:v>
                </c:pt>
                <c:pt idx="182">
                  <c:v>125.92</c:v>
                </c:pt>
                <c:pt idx="183">
                  <c:v>127.95</c:v>
                </c:pt>
                <c:pt idx="184">
                  <c:v>130.33000000000001</c:v>
                </c:pt>
                <c:pt idx="185">
                  <c:v>132.76</c:v>
                </c:pt>
                <c:pt idx="186">
                  <c:v>135.04</c:v>
                </c:pt>
                <c:pt idx="187">
                  <c:v>137.04</c:v>
                </c:pt>
                <c:pt idx="188">
                  <c:v>138.62</c:v>
                </c:pt>
                <c:pt idx="189">
                  <c:v>140.12</c:v>
                </c:pt>
                <c:pt idx="190">
                  <c:v>141.26</c:v>
                </c:pt>
                <c:pt idx="191">
                  <c:v>142.18</c:v>
                </c:pt>
                <c:pt idx="192">
                  <c:v>142.86000000000001</c:v>
                </c:pt>
                <c:pt idx="193">
                  <c:v>143.59</c:v>
                </c:pt>
                <c:pt idx="194">
                  <c:v>144.84</c:v>
                </c:pt>
                <c:pt idx="195">
                  <c:v>146.45000000000005</c:v>
                </c:pt>
                <c:pt idx="196">
                  <c:v>148.16999999999999</c:v>
                </c:pt>
                <c:pt idx="197">
                  <c:v>149.69999999999999</c:v>
                </c:pt>
                <c:pt idx="198">
                  <c:v>151.65</c:v>
                </c:pt>
                <c:pt idx="199">
                  <c:v>153.60999999999999</c:v>
                </c:pt>
                <c:pt idx="200">
                  <c:v>155.76999999999998</c:v>
                </c:pt>
                <c:pt idx="201">
                  <c:v>157.70999999999998</c:v>
                </c:pt>
                <c:pt idx="202">
                  <c:v>159.55000000000001</c:v>
                </c:pt>
                <c:pt idx="203">
                  <c:v>161.26999999999998</c:v>
                </c:pt>
                <c:pt idx="204">
                  <c:v>162.9</c:v>
                </c:pt>
                <c:pt idx="205">
                  <c:v>164.82000000000016</c:v>
                </c:pt>
                <c:pt idx="206">
                  <c:v>167.91</c:v>
                </c:pt>
                <c:pt idx="207">
                  <c:v>171.58</c:v>
                </c:pt>
                <c:pt idx="208">
                  <c:v>175.43</c:v>
                </c:pt>
                <c:pt idx="209">
                  <c:v>179.45000000000016</c:v>
                </c:pt>
                <c:pt idx="210">
                  <c:v>182.69</c:v>
                </c:pt>
                <c:pt idx="211">
                  <c:v>184.95000000000016</c:v>
                </c:pt>
                <c:pt idx="212">
                  <c:v>186.91</c:v>
                </c:pt>
                <c:pt idx="213">
                  <c:v>188.65</c:v>
                </c:pt>
                <c:pt idx="214">
                  <c:v>190.08</c:v>
                </c:pt>
                <c:pt idx="215">
                  <c:v>191.42000000000004</c:v>
                </c:pt>
                <c:pt idx="216">
                  <c:v>193.35000000000016</c:v>
                </c:pt>
                <c:pt idx="217">
                  <c:v>195.87</c:v>
                </c:pt>
                <c:pt idx="218">
                  <c:v>199.20999999999998</c:v>
                </c:pt>
                <c:pt idx="219">
                  <c:v>202.51</c:v>
                </c:pt>
                <c:pt idx="220">
                  <c:v>205.76</c:v>
                </c:pt>
                <c:pt idx="221">
                  <c:v>208.86</c:v>
                </c:pt>
                <c:pt idx="222">
                  <c:v>211.65</c:v>
                </c:pt>
                <c:pt idx="223">
                  <c:v>214.13</c:v>
                </c:pt>
                <c:pt idx="224">
                  <c:v>216.76999999999998</c:v>
                </c:pt>
                <c:pt idx="225">
                  <c:v>219.07</c:v>
                </c:pt>
                <c:pt idx="226">
                  <c:v>220.81</c:v>
                </c:pt>
                <c:pt idx="227">
                  <c:v>221.91</c:v>
                </c:pt>
                <c:pt idx="228">
                  <c:v>222.46</c:v>
                </c:pt>
                <c:pt idx="229">
                  <c:v>223.38000000000017</c:v>
                </c:pt>
                <c:pt idx="230">
                  <c:v>223.75</c:v>
                </c:pt>
                <c:pt idx="231">
                  <c:v>224.99</c:v>
                </c:pt>
                <c:pt idx="232">
                  <c:v>225.99</c:v>
                </c:pt>
                <c:pt idx="233">
                  <c:v>226.29</c:v>
                </c:pt>
                <c:pt idx="234">
                  <c:v>226.17</c:v>
                </c:pt>
                <c:pt idx="235">
                  <c:v>225.54</c:v>
                </c:pt>
                <c:pt idx="236">
                  <c:v>225.09</c:v>
                </c:pt>
                <c:pt idx="237">
                  <c:v>224.73999999999998</c:v>
                </c:pt>
                <c:pt idx="238">
                  <c:v>223.94</c:v>
                </c:pt>
                <c:pt idx="239">
                  <c:v>222.39000000000001</c:v>
                </c:pt>
                <c:pt idx="240">
                  <c:v>221.31</c:v>
                </c:pt>
                <c:pt idx="241">
                  <c:v>220.46</c:v>
                </c:pt>
                <c:pt idx="242">
                  <c:v>219.67</c:v>
                </c:pt>
                <c:pt idx="243">
                  <c:v>218.94</c:v>
                </c:pt>
                <c:pt idx="244">
                  <c:v>218.34</c:v>
                </c:pt>
                <c:pt idx="245">
                  <c:v>217.37</c:v>
                </c:pt>
                <c:pt idx="246">
                  <c:v>216.3</c:v>
                </c:pt>
                <c:pt idx="247">
                  <c:v>214.62</c:v>
                </c:pt>
                <c:pt idx="248">
                  <c:v>212.70999999999998</c:v>
                </c:pt>
                <c:pt idx="249">
                  <c:v>209.76</c:v>
                </c:pt>
                <c:pt idx="250">
                  <c:v>205.31</c:v>
                </c:pt>
                <c:pt idx="251">
                  <c:v>200.76999999999998</c:v>
                </c:pt>
                <c:pt idx="252">
                  <c:v>196.16</c:v>
                </c:pt>
                <c:pt idx="253">
                  <c:v>190.64</c:v>
                </c:pt>
                <c:pt idx="254">
                  <c:v>186.12</c:v>
                </c:pt>
                <c:pt idx="255">
                  <c:v>183.39000000000001</c:v>
                </c:pt>
                <c:pt idx="256">
                  <c:v>181.48000000000016</c:v>
                </c:pt>
              </c:numCache>
            </c:numRef>
          </c:yVal>
        </c:ser>
        <c:axId val="81475072"/>
        <c:axId val="81476608"/>
      </c:scatterChart>
      <c:valAx>
        <c:axId val="81475072"/>
        <c:scaling>
          <c:orientation val="minMax"/>
          <c:min val="35796"/>
        </c:scaling>
        <c:axPos val="b"/>
        <c:numFmt formatCode="[$-409]mmm\-yy;@" sourceLinked="0"/>
        <c:tickLblPos val="nextTo"/>
        <c:txPr>
          <a:bodyPr/>
          <a:lstStyle/>
          <a:p>
            <a:pPr>
              <a:defRPr sz="1200"/>
            </a:pPr>
            <a:endParaRPr lang="en-US"/>
          </a:p>
        </c:txPr>
        <c:crossAx val="81476608"/>
        <c:crosses val="autoZero"/>
        <c:crossBetween val="midCat"/>
        <c:majorUnit val="731"/>
      </c:valAx>
      <c:valAx>
        <c:axId val="81476608"/>
        <c:scaling>
          <c:orientation val="minMax"/>
        </c:scaling>
        <c:axPos val="l"/>
        <c:majorGridlines/>
        <c:numFmt formatCode="0" sourceLinked="0"/>
        <c:tickLblPos val="nextTo"/>
        <c:crossAx val="81475072"/>
        <c:crosses val="autoZero"/>
        <c:crossBetween val="midCat"/>
      </c:valAx>
      <c:spPr>
        <a:noFill/>
        <a:ln w="25400">
          <a:noFill/>
        </a:ln>
      </c:spPr>
    </c:plotArea>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5F4FB3-C63F-4C82-9C8F-F8C3F922C69B}" type="datetimeFigureOut">
              <a:rPr lang="en-US" smtClean="0"/>
              <a:pPr/>
              <a:t>10/2/2008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2662CB-030E-4475-93DE-B0B69C962C3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662CB-030E-4475-93DE-B0B69C962C37}"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662CB-030E-4475-93DE-B0B69C962C37}"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662CB-030E-4475-93DE-B0B69C962C37}"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662CB-030E-4475-93DE-B0B69C962C37}"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Possibly</a:t>
            </a:r>
            <a:endParaRPr lang="en-US" dirty="0"/>
          </a:p>
        </p:txBody>
      </p:sp>
      <p:sp>
        <p:nvSpPr>
          <p:cNvPr id="4" name="Slide Number Placeholder 3"/>
          <p:cNvSpPr>
            <a:spLocks noGrp="1"/>
          </p:cNvSpPr>
          <p:nvPr>
            <p:ph type="sldNum" sz="quarter" idx="10"/>
          </p:nvPr>
        </p:nvSpPr>
        <p:spPr/>
        <p:txBody>
          <a:bodyPr/>
          <a:lstStyle/>
          <a:p>
            <a:fld id="{602662CB-030E-4475-93DE-B0B69C962C37}"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Peak reached in June 2006 at 226.09; May 2008 was 181.48. Futures markets</a:t>
            </a:r>
            <a:r>
              <a:rPr lang="en-US" baseline="0" dirty="0" smtClean="0"/>
              <a:t> expect index to fall further.</a:t>
            </a:r>
            <a:endParaRPr lang="en-US" dirty="0"/>
          </a:p>
        </p:txBody>
      </p:sp>
      <p:sp>
        <p:nvSpPr>
          <p:cNvPr id="4" name="Slide Number Placeholder 3"/>
          <p:cNvSpPr>
            <a:spLocks noGrp="1"/>
          </p:cNvSpPr>
          <p:nvPr>
            <p:ph type="sldNum" sz="quarter" idx="10"/>
          </p:nvPr>
        </p:nvSpPr>
        <p:spPr/>
        <p:txBody>
          <a:bodyPr/>
          <a:lstStyle/>
          <a:p>
            <a:fld id="{602662CB-030E-4475-93DE-B0B69C962C37}"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is almost exactly what Hong said.  </a:t>
            </a:r>
            <a:endParaRPr lang="en-US" dirty="0"/>
          </a:p>
        </p:txBody>
      </p:sp>
      <p:sp>
        <p:nvSpPr>
          <p:cNvPr id="4" name="Slide Number Placeholder 3"/>
          <p:cNvSpPr>
            <a:spLocks noGrp="1"/>
          </p:cNvSpPr>
          <p:nvPr>
            <p:ph type="sldNum" sz="quarter" idx="10"/>
          </p:nvPr>
        </p:nvSpPr>
        <p:spPr/>
        <p:txBody>
          <a:bodyPr/>
          <a:lstStyle/>
          <a:p>
            <a:fld id="{602662CB-030E-4475-93DE-B0B69C962C37}" type="slidenum">
              <a:rPr lang="en-US" smtClean="0"/>
              <a:pPr/>
              <a:t>18</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Commodity Futures Modernization Act of 200 left OTC derivatives largely unregulated.  </a:t>
            </a:r>
            <a:r>
              <a:rPr lang="en-US" dirty="0" err="1" smtClean="0"/>
              <a:t>Fuffie</a:t>
            </a:r>
            <a:r>
              <a:rPr lang="en-US" dirty="0" smtClean="0"/>
              <a:t> and </a:t>
            </a:r>
            <a:r>
              <a:rPr lang="en-US" dirty="0" err="1" smtClean="0"/>
              <a:t>Hu</a:t>
            </a:r>
            <a:r>
              <a:rPr lang="en-US" dirty="0" smtClean="0"/>
              <a:t>, 2008, p. 5. http://ssrn.com/abstract=11140869.</a:t>
            </a:r>
            <a:endParaRPr lang="en-US" dirty="0"/>
          </a:p>
        </p:txBody>
      </p:sp>
      <p:sp>
        <p:nvSpPr>
          <p:cNvPr id="4" name="Slide Number Placeholder 3"/>
          <p:cNvSpPr>
            <a:spLocks noGrp="1"/>
          </p:cNvSpPr>
          <p:nvPr>
            <p:ph type="sldNum" sz="quarter" idx="10"/>
          </p:nvPr>
        </p:nvSpPr>
        <p:spPr/>
        <p:txBody>
          <a:bodyPr/>
          <a:lstStyle/>
          <a:p>
            <a:fld id="{602662CB-030E-4475-93DE-B0B69C962C37}" type="slidenum">
              <a:rPr lang="en-US" smtClean="0"/>
              <a:pPr/>
              <a:t>19</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Former Chairman Alan Greenspan of the US Federal Reserve Bank - Fourth Annual Community Affairs Research Conference Washington, D.C.  April 8, 2005).</a:t>
            </a:r>
            <a:endParaRPr lang="en-US" dirty="0"/>
          </a:p>
        </p:txBody>
      </p:sp>
      <p:sp>
        <p:nvSpPr>
          <p:cNvPr id="4" name="Slide Number Placeholder 3"/>
          <p:cNvSpPr>
            <a:spLocks noGrp="1"/>
          </p:cNvSpPr>
          <p:nvPr>
            <p:ph type="sldNum" sz="quarter" idx="10"/>
          </p:nvPr>
        </p:nvSpPr>
        <p:spPr/>
        <p:txBody>
          <a:bodyPr/>
          <a:lstStyle/>
          <a:p>
            <a:fld id="{602662CB-030E-4475-93DE-B0B69C962C37}" type="slidenum">
              <a:rPr lang="en-US" smtClean="0"/>
              <a:pPr/>
              <a:t>20</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baseline="0" dirty="0" smtClean="0">
              <a:solidFill>
                <a:schemeClr val="tx1"/>
              </a:solidFill>
              <a:latin typeface="+mn-lt"/>
              <a:ea typeface="+mn-ea"/>
              <a:cs typeface="+mn-cs"/>
            </a:endParaRPr>
          </a:p>
          <a:p>
            <a:r>
              <a:rPr lang="en-US" sz="1200" kern="1200" baseline="0" dirty="0" err="1" smtClean="0">
                <a:solidFill>
                  <a:schemeClr val="tx1"/>
                </a:solidFill>
                <a:latin typeface="+mn-lt"/>
                <a:ea typeface="+mn-ea"/>
                <a:cs typeface="+mn-cs"/>
              </a:rPr>
              <a:t>osubprime</a:t>
            </a:r>
            <a:r>
              <a:rPr lang="en-US" sz="1200" kern="1200" baseline="0" dirty="0" smtClean="0">
                <a:solidFill>
                  <a:schemeClr val="tx1"/>
                </a:solidFill>
                <a:latin typeface="+mn-lt"/>
                <a:ea typeface="+mn-ea"/>
                <a:cs typeface="+mn-cs"/>
              </a:rPr>
              <a:t> crisis hits</a:t>
            </a:r>
          </a:p>
          <a:p>
            <a:endParaRPr lang="en-US" sz="1200" kern="1200" baseline="0" dirty="0" smtClean="0">
              <a:solidFill>
                <a:schemeClr val="tx1"/>
              </a:solidFill>
              <a:latin typeface="+mn-lt"/>
              <a:ea typeface="+mn-ea"/>
              <a:cs typeface="+mn-cs"/>
            </a:endParaRPr>
          </a:p>
          <a:p>
            <a:r>
              <a:rPr lang="en-US" sz="1200" kern="1200" baseline="0" dirty="0" err="1" smtClean="0">
                <a:solidFill>
                  <a:schemeClr val="tx1"/>
                </a:solidFill>
                <a:latin typeface="+mn-lt"/>
                <a:ea typeface="+mn-ea"/>
                <a:cs typeface="+mn-cs"/>
              </a:rPr>
              <a:t>oequity</a:t>
            </a:r>
            <a:r>
              <a:rPr lang="en-US" sz="1200" kern="1200" baseline="0" dirty="0" smtClean="0">
                <a:solidFill>
                  <a:schemeClr val="tx1"/>
                </a:solidFill>
                <a:latin typeface="+mn-lt"/>
                <a:ea typeface="+mn-ea"/>
                <a:cs typeface="+mn-cs"/>
              </a:rPr>
              <a:t> shrinks, volatility increases</a:t>
            </a:r>
          </a:p>
          <a:p>
            <a:endParaRPr lang="en-US" sz="1200" kern="1200" baseline="0" dirty="0" smtClean="0">
              <a:solidFill>
                <a:schemeClr val="tx1"/>
              </a:solidFill>
              <a:latin typeface="+mn-lt"/>
              <a:ea typeface="+mn-ea"/>
              <a:cs typeface="+mn-cs"/>
            </a:endParaRPr>
          </a:p>
          <a:p>
            <a:r>
              <a:rPr lang="en-US" sz="1200" kern="1200" baseline="0" dirty="0" err="1" smtClean="0">
                <a:solidFill>
                  <a:schemeClr val="tx1"/>
                </a:solidFill>
                <a:latin typeface="+mn-lt"/>
                <a:ea typeface="+mn-ea"/>
                <a:cs typeface="+mn-cs"/>
              </a:rPr>
              <a:t>oshort</a:t>
            </a:r>
            <a:r>
              <a:rPr lang="en-US" sz="1200" kern="1200" baseline="0" dirty="0" smtClean="0">
                <a:solidFill>
                  <a:schemeClr val="tx1"/>
                </a:solidFill>
                <a:latin typeface="+mn-lt"/>
                <a:ea typeface="+mn-ea"/>
                <a:cs typeface="+mn-cs"/>
              </a:rPr>
              <a:t>-term financing is harder to obtain No roll over (since margins/haircut widen)</a:t>
            </a:r>
          </a:p>
          <a:p>
            <a:endParaRPr lang="en-US" sz="1200" kern="1200" baseline="0" dirty="0" smtClean="0">
              <a:solidFill>
                <a:schemeClr val="tx1"/>
              </a:solidFill>
              <a:latin typeface="+mn-lt"/>
              <a:ea typeface="+mn-ea"/>
              <a:cs typeface="+mn-cs"/>
            </a:endParaRPr>
          </a:p>
          <a:p>
            <a:r>
              <a:rPr lang="en-US" sz="1200" kern="1200" baseline="0" dirty="0" err="1" smtClean="0">
                <a:solidFill>
                  <a:schemeClr val="tx1"/>
                </a:solidFill>
                <a:latin typeface="+mn-lt"/>
                <a:ea typeface="+mn-ea"/>
                <a:cs typeface="+mn-cs"/>
              </a:rPr>
              <a:t>oSell</a:t>
            </a:r>
            <a:r>
              <a:rPr lang="en-US" sz="1200" kern="1200" baseline="0" dirty="0" smtClean="0">
                <a:solidFill>
                  <a:schemeClr val="tx1"/>
                </a:solidFill>
                <a:latin typeface="+mn-lt"/>
                <a:ea typeface="+mn-ea"/>
                <a:cs typeface="+mn-cs"/>
              </a:rPr>
              <a:t> assets at fire-sale prices</a:t>
            </a:r>
          </a:p>
          <a:p>
            <a:endParaRPr lang="en-US" dirty="0"/>
          </a:p>
        </p:txBody>
      </p:sp>
      <p:sp>
        <p:nvSpPr>
          <p:cNvPr id="4" name="Slide Number Placeholder 3"/>
          <p:cNvSpPr>
            <a:spLocks noGrp="1"/>
          </p:cNvSpPr>
          <p:nvPr>
            <p:ph type="sldNum" sz="quarter" idx="10"/>
          </p:nvPr>
        </p:nvSpPr>
        <p:spPr/>
        <p:txBody>
          <a:bodyPr/>
          <a:lstStyle/>
          <a:p>
            <a:fld id="{602662CB-030E-4475-93DE-B0B69C962C37}" type="slidenum">
              <a:rPr lang="en-US" smtClean="0"/>
              <a:pPr/>
              <a:t>21</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that </a:t>
            </a:r>
            <a:r>
              <a:rPr lang="en-US" dirty="0" err="1" smtClean="0"/>
              <a:t>IndyMac</a:t>
            </a:r>
            <a:r>
              <a:rPr lang="en-US" baseline="0" dirty="0" smtClean="0"/>
              <a:t> failure some </a:t>
            </a:r>
            <a:r>
              <a:rPr lang="en-US" baseline="0" dirty="0" err="1" smtClean="0"/>
              <a:t>uninusred</a:t>
            </a:r>
            <a:r>
              <a:rPr lang="en-US" baseline="0" dirty="0" smtClean="0"/>
              <a:t> depositors lost</a:t>
            </a:r>
            <a:endParaRPr lang="en-US" dirty="0"/>
          </a:p>
        </p:txBody>
      </p:sp>
      <p:sp>
        <p:nvSpPr>
          <p:cNvPr id="4" name="Slide Number Placeholder 3"/>
          <p:cNvSpPr>
            <a:spLocks noGrp="1"/>
          </p:cNvSpPr>
          <p:nvPr>
            <p:ph type="sldNum" sz="quarter" idx="10"/>
          </p:nvPr>
        </p:nvSpPr>
        <p:spPr/>
        <p:txBody>
          <a:bodyPr/>
          <a:lstStyle/>
          <a:p>
            <a:fld id="{602662CB-030E-4475-93DE-B0B69C962C37}"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662CB-030E-4475-93DE-B0B69C962C37}"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Source: http://</a:t>
            </a:r>
            <a:r>
              <a:rPr lang="en-US" dirty="0" smtClean="0"/>
              <a:t>www.nytimes.com/interactive/2008/09/27/business/economy/20080927_WEEKS_TIMELINE.html. Mr. Lockhart said that by August, the firms’ borrowing costs were climbing higher and it became clear the firms wouldn’t be able to raise capital in any “meaningful size.” Meanwhile, central banks had stopped buying their securities, while ratings firms had notched down their ratings on all but the companies senior debt.</a:t>
            </a:r>
          </a:p>
          <a:p>
            <a:pPr>
              <a:buNone/>
            </a:pPr>
            <a:r>
              <a:rPr lang="en-US" dirty="0" smtClean="0"/>
              <a:t>	These factors “convinced us that the time to act was now,” he said.</a:t>
            </a:r>
          </a:p>
          <a:p>
            <a:endParaRPr lang="en-US" dirty="0"/>
          </a:p>
        </p:txBody>
      </p:sp>
      <p:sp>
        <p:nvSpPr>
          <p:cNvPr id="4" name="Slide Number Placeholder 3"/>
          <p:cNvSpPr>
            <a:spLocks noGrp="1"/>
          </p:cNvSpPr>
          <p:nvPr>
            <p:ph type="sldNum" sz="quarter" idx="10"/>
          </p:nvPr>
        </p:nvSpPr>
        <p:spPr/>
        <p:txBody>
          <a:bodyPr/>
          <a:lstStyle/>
          <a:p>
            <a:fld id="{602662CB-030E-4475-93DE-B0B69C962C37}" type="slidenum">
              <a:rPr lang="en-US" smtClean="0"/>
              <a:pPr/>
              <a:t>23</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2662CB-030E-4475-93DE-B0B69C962C37}" type="slidenum">
              <a:rPr lang="en-US" smtClean="0"/>
              <a:pPr/>
              <a:t>24</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http://</a:t>
            </a:r>
            <a:r>
              <a:rPr lang="en-US" dirty="0" err="1" smtClean="0"/>
              <a:t>www.frbatlanta.org/invoke.cfm?objectid</a:t>
            </a:r>
            <a:r>
              <a:rPr lang="en-US" dirty="0" smtClean="0"/>
              <a:t>=B3C99FE6-5056-9F12-127F4982E2794934&amp;method=display</a:t>
            </a:r>
            <a:endParaRPr lang="en-US" dirty="0"/>
          </a:p>
        </p:txBody>
      </p:sp>
      <p:sp>
        <p:nvSpPr>
          <p:cNvPr id="4" name="Slide Number Placeholder 3"/>
          <p:cNvSpPr>
            <a:spLocks noGrp="1"/>
          </p:cNvSpPr>
          <p:nvPr>
            <p:ph type="sldNum" sz="quarter" idx="10"/>
          </p:nvPr>
        </p:nvSpPr>
        <p:spPr/>
        <p:txBody>
          <a:bodyPr/>
          <a:lstStyle/>
          <a:p>
            <a:fld id="{602662CB-030E-4475-93DE-B0B69C962C37}" type="slidenum">
              <a:rPr lang="en-US" smtClean="0"/>
              <a:pPr/>
              <a:t>25</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See: http://balkin.blogspot.com/2008/09/update-revising-powers-of-secretary-of.html</a:t>
            </a:r>
            <a:endParaRPr lang="en-US" dirty="0"/>
          </a:p>
        </p:txBody>
      </p:sp>
      <p:sp>
        <p:nvSpPr>
          <p:cNvPr id="4" name="Slide Number Placeholder 3"/>
          <p:cNvSpPr>
            <a:spLocks noGrp="1"/>
          </p:cNvSpPr>
          <p:nvPr>
            <p:ph type="sldNum" sz="quarter" idx="10"/>
          </p:nvPr>
        </p:nvSpPr>
        <p:spPr/>
        <p:txBody>
          <a:bodyPr/>
          <a:lstStyle/>
          <a:p>
            <a:fld id="{602662CB-030E-4475-93DE-B0B69C962C37}" type="slidenum">
              <a:rPr lang="en-US" smtClean="0"/>
              <a:pPr/>
              <a:t>26</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2662CB-030E-4475-93DE-B0B69C962C37}" type="slidenum">
              <a:rPr lang="en-US" smtClean="0"/>
              <a:pPr/>
              <a:t>27</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 Bruce Bartlett: http://www.nypost.com/seven/09272008/postopinion/opedcolumnists/why_the_bailout__130927.htm?page=0</a:t>
            </a:r>
            <a:endParaRPr lang="en-US" dirty="0"/>
          </a:p>
        </p:txBody>
      </p:sp>
      <p:sp>
        <p:nvSpPr>
          <p:cNvPr id="4" name="Slide Number Placeholder 3"/>
          <p:cNvSpPr>
            <a:spLocks noGrp="1"/>
          </p:cNvSpPr>
          <p:nvPr>
            <p:ph type="sldNum" sz="quarter" idx="10"/>
          </p:nvPr>
        </p:nvSpPr>
        <p:spPr/>
        <p:txBody>
          <a:bodyPr/>
          <a:lstStyle/>
          <a:p>
            <a:fld id="{602662CB-030E-4475-93DE-B0B69C962C37}" type="slidenum">
              <a:rPr lang="en-US" smtClean="0"/>
              <a:pPr/>
              <a:t>28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2662CB-030E-4475-93DE-B0B69C962C37}"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662CB-030E-4475-93DE-B0B69C962C37}"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the run-up to the current crisis:  s</a:t>
            </a:r>
            <a:r>
              <a:rPr lang="en-US" dirty="0" smtClean="0"/>
              <a:t>hort term funding is kept very cheap</a:t>
            </a:r>
            <a:r>
              <a:rPr lang="en-US" baseline="0" dirty="0" smtClean="0"/>
              <a:t> by the Fed; long-term funding is quite expensive because you can’t take your money out quickly.  By 2007, overnight funding via the repo market became 25% of assets.</a:t>
            </a:r>
            <a:endParaRPr lang="en-US" dirty="0"/>
          </a:p>
        </p:txBody>
      </p:sp>
      <p:sp>
        <p:nvSpPr>
          <p:cNvPr id="4" name="Slide Number Placeholder 3"/>
          <p:cNvSpPr>
            <a:spLocks noGrp="1"/>
          </p:cNvSpPr>
          <p:nvPr>
            <p:ph type="sldNum" sz="quarter" idx="10"/>
          </p:nvPr>
        </p:nvSpPr>
        <p:spPr/>
        <p:txBody>
          <a:bodyPr/>
          <a:lstStyle/>
          <a:p>
            <a:fld id="{602662CB-030E-4475-93DE-B0B69C962C37}"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662CB-030E-4475-93DE-B0B69C962C37}"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662CB-030E-4475-93DE-B0B69C962C37}"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662CB-030E-4475-93DE-B0B69C962C37}"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662CB-030E-4475-93DE-B0B69C962C37}"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402444-4F9D-4DFE-9E41-6A66BDC74603}" type="datetime1">
              <a:rPr lang="en-US" smtClean="0"/>
              <a:pPr/>
              <a:t>10/2/2008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67DD9-B44F-4A4B-9A97-891DECD6678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7C5086-3E95-451A-B616-7243CE8086F6}" type="datetime1">
              <a:rPr lang="en-US" smtClean="0"/>
              <a:pPr/>
              <a:t>10/2/2008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67DD9-B44F-4A4B-9A97-891DECD6678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DA3EEC-D24D-4D4F-A6F8-6BFA44C69B16}" type="datetime1">
              <a:rPr lang="en-US" smtClean="0"/>
              <a:pPr/>
              <a:t>10/2/2008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67DD9-B44F-4A4B-9A97-891DECD6678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0361B3-2D09-469D-88ED-9F553D9E6114}" type="datetime1">
              <a:rPr lang="en-US" smtClean="0"/>
              <a:pPr/>
              <a:t>10/2/2008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67DD9-B44F-4A4B-9A97-891DECD6678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18B3FF-6AC9-4DDF-A93B-2C4666DFA2FE}" type="datetime1">
              <a:rPr lang="en-US" smtClean="0"/>
              <a:pPr/>
              <a:t>10/2/2008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67DD9-B44F-4A4B-9A97-891DECD6678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3B0200-84B2-4722-9508-593129195F80}" type="datetime1">
              <a:rPr lang="en-US" smtClean="0"/>
              <a:pPr/>
              <a:t>10/2/2008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67DD9-B44F-4A4B-9A97-891DECD6678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EF3D07A-3EDA-41A5-B80F-3EBAE2DDB737}" type="datetime1">
              <a:rPr lang="en-US" smtClean="0"/>
              <a:pPr/>
              <a:t>10/2/2008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67DD9-B44F-4A4B-9A97-891DECD6678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2B5D3D-1192-4709-96B6-5CA0D0B5EE2F}" type="datetime1">
              <a:rPr lang="en-US" smtClean="0"/>
              <a:pPr/>
              <a:t>10/2/2008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67DD9-B44F-4A4B-9A97-891DECD6678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7E778F-D858-49C1-A89B-FE51DDE40652}" type="datetime1">
              <a:rPr lang="en-US" smtClean="0"/>
              <a:pPr/>
              <a:t>10/2/2008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67DD9-B44F-4A4B-9A97-891DECD6678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F869FA-3679-4CD2-8A42-3895952FCB05}" type="datetime1">
              <a:rPr lang="en-US" smtClean="0"/>
              <a:pPr/>
              <a:t>10/2/2008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67DD9-B44F-4A4B-9A97-891DECD6678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8FED48-DB93-45BA-9916-F1FAD07947C2}" type="datetime1">
              <a:rPr lang="en-US" smtClean="0"/>
              <a:pPr/>
              <a:t>10/2/2008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67DD9-B44F-4A4B-9A97-891DECD6678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1B2990-EE02-4520-A1F4-443EB35F9E2A}" type="datetime1">
              <a:rPr lang="en-US" smtClean="0"/>
              <a:pPr/>
              <a:t>10/2/2008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67DD9-B44F-4A4B-9A97-891DECD6678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econ.princeton.edu/news/How%20Did%20We%20Get%20Here%20and%20Some%20Lessons.pdf" TargetMode="External"/><Relationship Id="rId2" Type="http://schemas.openxmlformats.org/officeDocument/2006/relationships/hyperlink" Target="http://econ.princeton.edu/news/crisis-panel.html" TargetMode="External"/><Relationship Id="rId1" Type="http://schemas.openxmlformats.org/officeDocument/2006/relationships/slideLayout" Target="../slideLayouts/slideLayout2.xml"/><Relationship Id="rId4" Type="http://schemas.openxmlformats.org/officeDocument/2006/relationships/hyperlink" Target="http://econ.princeton.edu/news/Crisis%20on%20Wall%20Street.pdf"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5333" dirty="0" smtClean="0"/>
              <a:t>What is Going On? Global Financial Turmoil</a:t>
            </a: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solidFill>
                  <a:schemeClr val="tx1"/>
                </a:solidFill>
              </a:rPr>
              <a:t>Frank Howland</a:t>
            </a:r>
          </a:p>
          <a:p>
            <a:r>
              <a:rPr lang="en-US" dirty="0" smtClean="0">
                <a:solidFill>
                  <a:schemeClr val="tx1"/>
                </a:solidFill>
              </a:rPr>
              <a:t>Wabash College</a:t>
            </a:r>
          </a:p>
          <a:p>
            <a:r>
              <a:rPr lang="en-US" dirty="0" smtClean="0">
                <a:solidFill>
                  <a:schemeClr val="tx1"/>
                </a:solidFill>
              </a:rPr>
              <a:t>2 October 2008</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Asymmetric Information</a:t>
            </a:r>
            <a:endParaRPr lang="en-US" dirty="0"/>
          </a:p>
        </p:txBody>
      </p:sp>
      <p:sp>
        <p:nvSpPr>
          <p:cNvPr id="3" name="Content Placeholder 2"/>
          <p:cNvSpPr>
            <a:spLocks noGrp="1"/>
          </p:cNvSpPr>
          <p:nvPr>
            <p:ph idx="1"/>
          </p:nvPr>
        </p:nvSpPr>
        <p:spPr/>
        <p:txBody>
          <a:bodyPr>
            <a:normAutofit lnSpcReduction="10000"/>
          </a:bodyPr>
          <a:lstStyle/>
          <a:p>
            <a:r>
              <a:rPr lang="en-US" dirty="0" smtClean="0"/>
              <a:t>Banks solve the adverse selection problem by specializing in figuring out who is a good risk.</a:t>
            </a:r>
          </a:p>
          <a:p>
            <a:r>
              <a:rPr lang="en-US" dirty="0" smtClean="0"/>
              <a:t>Debt is preferred to stock as a means of dealing with moral hazard.  Short-term debt is better still, as you can get out quickly.</a:t>
            </a:r>
          </a:p>
          <a:p>
            <a:r>
              <a:rPr lang="en-US" dirty="0" smtClean="0"/>
              <a:t>Deposit insurance causes moral hazard problems.  Depositors have no need to monitor bad banks; bad banks have continued access to funds.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Consequences: Recurring Bank Crises</a:t>
            </a:r>
            <a:endParaRPr lang="en-US" dirty="0"/>
          </a:p>
        </p:txBody>
      </p:sp>
      <p:sp>
        <p:nvSpPr>
          <p:cNvPr id="3" name="Content Placeholder 2"/>
          <p:cNvSpPr>
            <a:spLocks noGrp="1"/>
          </p:cNvSpPr>
          <p:nvPr>
            <p:ph idx="1"/>
          </p:nvPr>
        </p:nvSpPr>
        <p:spPr/>
        <p:txBody>
          <a:bodyPr>
            <a:normAutofit fontScale="92500" lnSpcReduction="10000"/>
          </a:bodyPr>
          <a:lstStyle/>
          <a:p>
            <a:r>
              <a:rPr lang="en-US" i="1" dirty="0" smtClean="0"/>
              <a:t>United States Bank Panics: </a:t>
            </a:r>
            <a:r>
              <a:rPr lang="en-US" i="1" dirty="0" smtClean="0"/>
              <a:t>1819, 1837, 1857, 1873, 1884, 1893, 1907, 1930-33</a:t>
            </a:r>
            <a:endParaRPr lang="en-US" dirty="0" smtClean="0"/>
          </a:p>
          <a:p>
            <a:r>
              <a:rPr lang="en-US" dirty="0" smtClean="0"/>
              <a:t>Mexico, 1994-95</a:t>
            </a:r>
          </a:p>
          <a:p>
            <a:r>
              <a:rPr lang="en-US" dirty="0" smtClean="0"/>
              <a:t>East Asian Crisis, 1997-98</a:t>
            </a:r>
            <a:r>
              <a:rPr lang="en-US" dirty="0" smtClean="0"/>
              <a:t>			</a:t>
            </a:r>
            <a:endParaRPr lang="en-US" dirty="0" smtClean="0"/>
          </a:p>
          <a:p>
            <a:pPr>
              <a:buNone/>
            </a:pPr>
            <a:endParaRPr lang="en-US" sz="2600" dirty="0" smtClean="0"/>
          </a:p>
          <a:p>
            <a:pPr>
              <a:buNone/>
            </a:pPr>
            <a:endParaRPr lang="en-US" sz="2600" dirty="0" smtClean="0"/>
          </a:p>
          <a:p>
            <a:pPr>
              <a:buNone/>
            </a:pPr>
            <a:endParaRPr lang="en-US" sz="2600" dirty="0" smtClean="0"/>
          </a:p>
          <a:p>
            <a:pPr>
              <a:buNone/>
            </a:pPr>
            <a:endParaRPr lang="en-US" sz="2600" dirty="0" smtClean="0"/>
          </a:p>
          <a:p>
            <a:pPr>
              <a:buNone/>
            </a:pPr>
            <a:endParaRPr lang="en-US" sz="2600" dirty="0" smtClean="0"/>
          </a:p>
          <a:p>
            <a:pPr>
              <a:buNone/>
            </a:pPr>
            <a:r>
              <a:rPr lang="en-US" sz="2600" dirty="0" smtClean="0"/>
              <a:t>Source</a:t>
            </a:r>
            <a:r>
              <a:rPr lang="en-US" sz="2600" dirty="0" smtClean="0"/>
              <a:t>:  </a:t>
            </a:r>
            <a:r>
              <a:rPr lang="en-US" sz="2600" dirty="0" err="1" smtClean="0"/>
              <a:t>Mishkin</a:t>
            </a:r>
            <a:r>
              <a:rPr lang="en-US" sz="2600" dirty="0" smtClean="0"/>
              <a:t> (2003)</a:t>
            </a:r>
            <a:endParaRPr lang="en-US" sz="2600"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Consequences: Recurring Bank Crises</a:t>
            </a:r>
            <a:endParaRPr lang="en-US" dirty="0"/>
          </a:p>
        </p:txBody>
      </p:sp>
      <p:sp>
        <p:nvSpPr>
          <p:cNvPr id="3" name="Content Placeholder 2"/>
          <p:cNvSpPr>
            <a:spLocks noGrp="1"/>
          </p:cNvSpPr>
          <p:nvPr>
            <p:ph idx="1"/>
          </p:nvPr>
        </p:nvSpPr>
        <p:spPr/>
        <p:txBody>
          <a:bodyPr>
            <a:normAutofit fontScale="92500" lnSpcReduction="10000"/>
          </a:bodyPr>
          <a:lstStyle/>
          <a:p>
            <a:r>
              <a:rPr lang="en-US" i="1" dirty="0" smtClean="0"/>
              <a:t>The Five Big Five Crises: </a:t>
            </a:r>
            <a:r>
              <a:rPr lang="en-US" dirty="0" smtClean="0"/>
              <a:t>Spain</a:t>
            </a:r>
            <a:r>
              <a:rPr lang="en-US" i="1" dirty="0" smtClean="0"/>
              <a:t> </a:t>
            </a:r>
            <a:r>
              <a:rPr lang="en-US" dirty="0" smtClean="0"/>
              <a:t>(1977</a:t>
            </a:r>
            <a:r>
              <a:rPr lang="en-US" dirty="0" smtClean="0"/>
              <a:t>), Norway (1987), Finland (1991),  Sweden (1991,) and Japan (1992</a:t>
            </a:r>
            <a:r>
              <a:rPr lang="en-US" dirty="0" smtClean="0"/>
              <a:t>)</a:t>
            </a:r>
            <a:endParaRPr lang="en-US" dirty="0" smtClean="0"/>
          </a:p>
          <a:p>
            <a:r>
              <a:rPr lang="en-US" i="1" dirty="0" smtClean="0"/>
              <a:t>Other Banking and Financial Crises: </a:t>
            </a:r>
            <a:r>
              <a:rPr lang="en-US" dirty="0" smtClean="0"/>
              <a:t>Australia (1989), Canada (1983), Denmark (1987), France (1994), Germany (1977), Greece (1991), Iceland (1985), and Italy (1990), and New Zealand (1987), United Kingdom (1974, 1991, 1995), and United States (1984).</a:t>
            </a:r>
          </a:p>
          <a:p>
            <a:pPr>
              <a:buNone/>
            </a:pPr>
            <a:r>
              <a:rPr lang="en-US" dirty="0" smtClean="0"/>
              <a:t>				</a:t>
            </a:r>
            <a:r>
              <a:rPr lang="en-US" sz="2600" dirty="0" smtClean="0"/>
              <a:t>Source:  Reinhart and </a:t>
            </a:r>
            <a:r>
              <a:rPr lang="en-US" sz="2600" dirty="0" err="1" smtClean="0"/>
              <a:t>Rogoff</a:t>
            </a:r>
            <a:r>
              <a:rPr lang="en-US" sz="2600" dirty="0" smtClean="0"/>
              <a:t> (2008)</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Causes</a:t>
            </a:r>
            <a:endParaRPr lang="en-US" dirty="0"/>
          </a:p>
        </p:txBody>
      </p:sp>
      <p:sp>
        <p:nvSpPr>
          <p:cNvPr id="3" name="Content Placeholder 2"/>
          <p:cNvSpPr>
            <a:spLocks noGrp="1"/>
          </p:cNvSpPr>
          <p:nvPr>
            <p:ph idx="1"/>
          </p:nvPr>
        </p:nvSpPr>
        <p:spPr/>
        <p:txBody>
          <a:bodyPr>
            <a:normAutofit/>
          </a:bodyPr>
          <a:lstStyle/>
          <a:p>
            <a:r>
              <a:rPr lang="en-US" dirty="0" smtClean="0"/>
              <a:t>Housing boom and bust</a:t>
            </a:r>
          </a:p>
          <a:p>
            <a:r>
              <a:rPr lang="en-US" dirty="0" smtClean="0"/>
              <a:t>Securitization</a:t>
            </a:r>
          </a:p>
          <a:p>
            <a:r>
              <a:rPr lang="en-US" dirty="0" smtClean="0"/>
              <a:t>Recent evolution of investment banking: high leverage bets on housing</a:t>
            </a:r>
          </a:p>
          <a:p>
            <a:r>
              <a:rPr lang="en-US" dirty="0" smtClean="0"/>
              <a:t>Poor regulation</a:t>
            </a:r>
          </a:p>
          <a:p>
            <a:r>
              <a:rPr lang="en-US" dirty="0" smtClean="0"/>
              <a:t>GSE (Fannie Mae, Freddie Mac) involvement</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Housing Boom and Bust</a:t>
            </a:r>
            <a:endParaRPr lang="en-US" dirty="0"/>
          </a:p>
        </p:txBody>
      </p:sp>
      <p:graphicFrame>
        <p:nvGraphicFramePr>
          <p:cNvPr id="9" name="Content Placeholder 8"/>
          <p:cNvGraphicFramePr>
            <a:graphicFrameLocks noGrp="1"/>
          </p:cNvGraphicFramePr>
          <p:nvPr>
            <p:ph idx="1"/>
          </p:nvPr>
        </p:nvGraphicFramePr>
        <p:xfrm>
          <a:off x="457200" y="1219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1981200" y="5943600"/>
            <a:ext cx="6705600" cy="369332"/>
          </a:xfrm>
          <a:prstGeom prst="rect">
            <a:avLst/>
          </a:prstGeom>
          <a:noFill/>
        </p:spPr>
        <p:txBody>
          <a:bodyPr wrap="square" rtlCol="0">
            <a:spAutoFit/>
          </a:bodyPr>
          <a:lstStyle/>
          <a:p>
            <a:r>
              <a:rPr lang="en-US" dirty="0" smtClean="0"/>
              <a:t>Source</a:t>
            </a:r>
            <a:r>
              <a:rPr lang="en-US" dirty="0" smtClean="0"/>
              <a:t>: http://macromarkets.com/csi_housing/sp_caseshiller.asp</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Securitization</a:t>
            </a:r>
            <a:endParaRPr lang="en-US" dirty="0"/>
          </a:p>
        </p:txBody>
      </p:sp>
      <p:sp>
        <p:nvSpPr>
          <p:cNvPr id="3" name="Content Placeholder 2"/>
          <p:cNvSpPr>
            <a:spLocks noGrp="1"/>
          </p:cNvSpPr>
          <p:nvPr>
            <p:ph idx="1"/>
          </p:nvPr>
        </p:nvSpPr>
        <p:spPr/>
        <p:txBody>
          <a:bodyPr>
            <a:normAutofit/>
          </a:bodyPr>
          <a:lstStyle/>
          <a:p>
            <a:r>
              <a:rPr lang="en-US" dirty="0" smtClean="0"/>
              <a:t>Mortgage Backed Security (MBS): a security secured by a pool of mortgages. </a:t>
            </a:r>
            <a:endParaRPr lang="en-US" dirty="0" smtClean="0"/>
          </a:p>
          <a:p>
            <a:r>
              <a:rPr lang="en-US" dirty="0" smtClean="0"/>
              <a:t>Collateralized Debt Obligations (CDOs):  </a:t>
            </a:r>
            <a:r>
              <a:rPr lang="en-US" dirty="0" smtClean="0"/>
              <a:t>financial instruments in which an institution creates a new series of assets by repackaging the cash flows received from a given pool of underlying assets (some of which might themselves be CDOs</a:t>
            </a:r>
            <a:r>
              <a:rPr lang="en-US" dirty="0" smtClean="0"/>
              <a:t>).</a:t>
            </a:r>
          </a:p>
        </p:txBody>
      </p:sp>
      <p:sp>
        <p:nvSpPr>
          <p:cNvPr id="5" name="TextBox 4"/>
          <p:cNvSpPr txBox="1"/>
          <p:nvPr/>
        </p:nvSpPr>
        <p:spPr>
          <a:xfrm>
            <a:off x="381000" y="6248400"/>
            <a:ext cx="8001000" cy="646331"/>
          </a:xfrm>
          <a:prstGeom prst="rect">
            <a:avLst/>
          </a:prstGeom>
          <a:noFill/>
        </p:spPr>
        <p:txBody>
          <a:bodyPr wrap="square" rtlCol="0">
            <a:spAutoFit/>
          </a:bodyPr>
          <a:lstStyle/>
          <a:p>
            <a:r>
              <a:rPr lang="en-US" dirty="0" smtClean="0"/>
              <a:t>Source: http://www.econbrowser.com/archives/2007/06/cdos_whats_the.html</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complicated story</a:t>
            </a:r>
            <a:endParaRPr lang="en-US" dirty="0"/>
          </a:p>
        </p:txBody>
      </p:sp>
      <p:pic>
        <p:nvPicPr>
          <p:cNvPr id="2050" name="Picture 2"/>
          <p:cNvPicPr>
            <a:picLocks noGrp="1" noChangeAspect="1" noChangeArrowheads="1"/>
          </p:cNvPicPr>
          <p:nvPr>
            <p:ph idx="1"/>
          </p:nvPr>
        </p:nvPicPr>
        <p:blipFill>
          <a:blip r:embed="rId2"/>
          <a:srcRect/>
          <a:stretch>
            <a:fillRect/>
          </a:stretch>
        </p:blipFill>
        <p:spPr bwMode="auto">
          <a:xfrm>
            <a:off x="990600" y="1143000"/>
            <a:ext cx="7363007" cy="4816633"/>
          </a:xfrm>
          <a:prstGeom prst="rect">
            <a:avLst/>
          </a:prstGeom>
          <a:noFill/>
          <a:ln w="9525">
            <a:noFill/>
            <a:miter lim="800000"/>
            <a:headEnd/>
            <a:tailEnd/>
          </a:ln>
          <a:effectLst/>
        </p:spPr>
      </p:pic>
      <p:sp>
        <p:nvSpPr>
          <p:cNvPr id="5" name="TextBox 4"/>
          <p:cNvSpPr txBox="1"/>
          <p:nvPr/>
        </p:nvSpPr>
        <p:spPr>
          <a:xfrm>
            <a:off x="1066800" y="6172200"/>
            <a:ext cx="7315200" cy="646331"/>
          </a:xfrm>
          <a:prstGeom prst="rect">
            <a:avLst/>
          </a:prstGeom>
          <a:noFill/>
        </p:spPr>
        <p:txBody>
          <a:bodyPr wrap="square" rtlCol="0">
            <a:spAutoFit/>
          </a:bodyPr>
          <a:lstStyle/>
          <a:p>
            <a:r>
              <a:rPr lang="en-US" dirty="0" smtClean="0"/>
              <a:t>Source: http://www.econbrowser.com/archives/2008/01/mortgage_securi.html</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026" name="Picture 2"/>
          <p:cNvPicPr>
            <a:picLocks noGrp="1" noChangeAspect="1" noChangeArrowheads="1"/>
          </p:cNvPicPr>
          <p:nvPr>
            <p:ph idx="1"/>
          </p:nvPr>
        </p:nvPicPr>
        <p:blipFill>
          <a:blip r:embed="rId2"/>
          <a:srcRect/>
          <a:stretch>
            <a:fillRect/>
          </a:stretch>
        </p:blipFill>
        <p:spPr bwMode="auto">
          <a:xfrm>
            <a:off x="457200" y="152400"/>
            <a:ext cx="7944742" cy="5926347"/>
          </a:xfrm>
          <a:prstGeom prst="rect">
            <a:avLst/>
          </a:prstGeom>
          <a:noFill/>
          <a:ln w="9525">
            <a:noFill/>
            <a:miter lim="800000"/>
            <a:headEnd/>
            <a:tailEnd/>
          </a:ln>
          <a:effectLst/>
        </p:spPr>
      </p:pic>
      <p:sp>
        <p:nvSpPr>
          <p:cNvPr id="5" name="TextBox 4"/>
          <p:cNvSpPr txBox="1"/>
          <p:nvPr/>
        </p:nvSpPr>
        <p:spPr>
          <a:xfrm>
            <a:off x="4800600" y="6096000"/>
            <a:ext cx="3962400" cy="381000"/>
          </a:xfrm>
          <a:prstGeom prst="rect">
            <a:avLst/>
          </a:prstGeom>
          <a:noFill/>
        </p:spPr>
        <p:txBody>
          <a:bodyPr wrap="square" rtlCol="0">
            <a:spAutoFit/>
          </a:bodyPr>
          <a:lstStyle/>
          <a:p>
            <a:r>
              <a:rPr lang="en-US" dirty="0" smtClean="0"/>
              <a:t>Source:  Shin (2008)</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Evolution of Investment Banking</a:t>
            </a:r>
            <a:endParaRPr lang="en-US" dirty="0"/>
          </a:p>
        </p:txBody>
      </p:sp>
      <p:sp>
        <p:nvSpPr>
          <p:cNvPr id="3" name="Content Placeholder 2"/>
          <p:cNvSpPr>
            <a:spLocks noGrp="1"/>
          </p:cNvSpPr>
          <p:nvPr>
            <p:ph idx="1"/>
          </p:nvPr>
        </p:nvSpPr>
        <p:spPr/>
        <p:txBody>
          <a:bodyPr>
            <a:normAutofit lnSpcReduction="10000"/>
          </a:bodyPr>
          <a:lstStyle/>
          <a:p>
            <a:r>
              <a:rPr lang="en-US" dirty="0" smtClean="0"/>
              <a:t>Continuation of dot‐com bubble</a:t>
            </a:r>
          </a:p>
          <a:p>
            <a:r>
              <a:rPr lang="en-US" dirty="0" smtClean="0"/>
              <a:t>Same banks made lots of money during dotcom  era hyping and selling over‐inflated stocks</a:t>
            </a:r>
          </a:p>
          <a:p>
            <a:r>
              <a:rPr lang="en-US" dirty="0" smtClean="0"/>
              <a:t>End of dot‐com bubble, scarred Main Street who didn’t want to borrow despite low interest rates</a:t>
            </a:r>
          </a:p>
          <a:p>
            <a:r>
              <a:rPr lang="en-US" dirty="0" smtClean="0"/>
              <a:t>I-Banks needed new revenue stream to satisfy shareholders</a:t>
            </a:r>
            <a:endParaRPr lang="en-US" dirty="0"/>
          </a:p>
        </p:txBody>
      </p:sp>
      <p:sp>
        <p:nvSpPr>
          <p:cNvPr id="4" name="TextBox 3"/>
          <p:cNvSpPr txBox="1"/>
          <p:nvPr/>
        </p:nvSpPr>
        <p:spPr>
          <a:xfrm>
            <a:off x="1752600" y="6096000"/>
            <a:ext cx="3962400" cy="369332"/>
          </a:xfrm>
          <a:prstGeom prst="rect">
            <a:avLst/>
          </a:prstGeom>
          <a:noFill/>
        </p:spPr>
        <p:txBody>
          <a:bodyPr wrap="square" rtlCol="0">
            <a:spAutoFit/>
          </a:bodyPr>
          <a:lstStyle/>
          <a:p>
            <a:r>
              <a:rPr lang="en-US" dirty="0" smtClean="0"/>
              <a:t>Source</a:t>
            </a:r>
            <a:r>
              <a:rPr lang="en-US" dirty="0" smtClean="0"/>
              <a:t>: Hong, Harrison (2008)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Poor regulation</a:t>
            </a:r>
            <a:endParaRPr lang="en-US" dirty="0"/>
          </a:p>
        </p:txBody>
      </p:sp>
      <p:sp>
        <p:nvSpPr>
          <p:cNvPr id="3" name="Content Placeholder 2"/>
          <p:cNvSpPr>
            <a:spLocks noGrp="1"/>
          </p:cNvSpPr>
          <p:nvPr>
            <p:ph idx="1"/>
          </p:nvPr>
        </p:nvSpPr>
        <p:spPr/>
        <p:txBody>
          <a:bodyPr/>
          <a:lstStyle/>
          <a:p>
            <a:r>
              <a:rPr lang="en-US" dirty="0" smtClean="0"/>
              <a:t>SEC allows I-Banks to increase leverage</a:t>
            </a:r>
          </a:p>
          <a:p>
            <a:r>
              <a:rPr lang="en-US" dirty="0" smtClean="0"/>
              <a:t>Credit default swaps are </a:t>
            </a:r>
            <a:r>
              <a:rPr lang="en-US" dirty="0" smtClean="0"/>
              <a:t>hardly regulated</a:t>
            </a:r>
          </a:p>
          <a:p>
            <a:r>
              <a:rPr lang="en-US" dirty="0" smtClean="0"/>
              <a:t>In general, not enough transparency</a:t>
            </a:r>
            <a:endParaRPr lang="en-US" dirty="0" smtClean="0"/>
          </a:p>
          <a:p>
            <a:r>
              <a:rPr lang="en-US" dirty="0" smtClean="0"/>
              <a:t>Fed does not discourage subprime loans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Summary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Modern capitalist economies are prone to financial </a:t>
            </a:r>
            <a:r>
              <a:rPr lang="en-US" dirty="0" smtClean="0"/>
              <a:t>crises</a:t>
            </a:r>
          </a:p>
          <a:p>
            <a:r>
              <a:rPr lang="en-US" dirty="0" smtClean="0"/>
              <a:t>The current crisis </a:t>
            </a:r>
            <a:r>
              <a:rPr lang="en-US" dirty="0" smtClean="0"/>
              <a:t>was caused by the housing bubble, excessive leverage, and poor regulation</a:t>
            </a:r>
          </a:p>
          <a:p>
            <a:r>
              <a:rPr lang="en-US" dirty="0" smtClean="0"/>
              <a:t>The crisis is in essence a series of bank </a:t>
            </a:r>
            <a:r>
              <a:rPr lang="en-US" dirty="0" smtClean="0"/>
              <a:t>runs, reflecting </a:t>
            </a:r>
            <a:r>
              <a:rPr lang="en-US" dirty="0" smtClean="0"/>
              <a:t>a </a:t>
            </a:r>
            <a:r>
              <a:rPr lang="en-US" dirty="0" smtClean="0"/>
              <a:t>general lack </a:t>
            </a:r>
            <a:r>
              <a:rPr lang="en-US" dirty="0" smtClean="0"/>
              <a:t>of confidence in the financial sector</a:t>
            </a:r>
          </a:p>
          <a:p>
            <a:r>
              <a:rPr lang="en-US" dirty="0" smtClean="0"/>
              <a:t>The “bailout” is designed to improve the capital position of banks in order to restore </a:t>
            </a:r>
            <a:r>
              <a:rPr lang="en-US" dirty="0" smtClean="0"/>
              <a:t>confidence</a:t>
            </a:r>
            <a:endParaRPr lang="en-US" dirty="0" smtClean="0"/>
          </a:p>
          <a:p>
            <a:r>
              <a:rPr lang="en-US" dirty="0" smtClean="0"/>
              <a:t>The crisis will worsen the recession because less credit means less investment</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said this?</a:t>
            </a:r>
            <a:endParaRPr lang="en-US" dirty="0"/>
          </a:p>
        </p:txBody>
      </p:sp>
      <p:sp>
        <p:nvSpPr>
          <p:cNvPr id="3" name="Content Placeholder 2"/>
          <p:cNvSpPr>
            <a:spLocks noGrp="1"/>
          </p:cNvSpPr>
          <p:nvPr>
            <p:ph idx="1"/>
          </p:nvPr>
        </p:nvSpPr>
        <p:spPr/>
        <p:txBody>
          <a:bodyPr>
            <a:normAutofit fontScale="85000" lnSpcReduction="20000"/>
          </a:bodyPr>
          <a:lstStyle/>
          <a:p>
            <a:r>
              <a:rPr lang="en-US" i="1" dirty="0" smtClean="0"/>
              <a:t>“Lenders have </a:t>
            </a:r>
            <a:r>
              <a:rPr lang="en-US" i="1" dirty="0" smtClean="0"/>
              <a:t>taken advantage of credit-scoring models and other techniques for efficiently extending credit to a broader spectrum of consumers. </a:t>
            </a:r>
            <a:r>
              <a:rPr lang="en-US" i="1" dirty="0" smtClean="0"/>
              <a:t> . . .  [These models]  have reduced </a:t>
            </a:r>
            <a:r>
              <a:rPr lang="en-US" i="1" dirty="0" smtClean="0"/>
              <a:t>the costs of evaluating the creditworthiness of borrowers, and in competitive markets, cost reductions tend to be passed through to borrowers. Where once more-marginal applicants would simply have been denied credit, lenders are now able to </a:t>
            </a:r>
            <a:r>
              <a:rPr lang="en-US" i="1" dirty="0" smtClean="0"/>
              <a:t>. . . judge </a:t>
            </a:r>
            <a:r>
              <a:rPr lang="en-US" i="1" dirty="0" smtClean="0"/>
              <a:t>the risk posed by individual applicants and to price that risk appropriately. These improvements have led to rapid growth </a:t>
            </a:r>
            <a:r>
              <a:rPr lang="en-US" i="1" dirty="0" smtClean="0"/>
              <a:t>. . . today </a:t>
            </a:r>
            <a:r>
              <a:rPr lang="en-US" i="1" dirty="0" smtClean="0"/>
              <a:t>subprime mortgages account for roughly 10 percent of the number of all mortgages </a:t>
            </a:r>
            <a:r>
              <a:rPr lang="en-US" i="1" dirty="0" smtClean="0"/>
              <a:t>outstanding.”</a:t>
            </a:r>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Liquidity Spiral</a:t>
            </a:r>
            <a:endParaRPr lang="en-US" dirty="0"/>
          </a:p>
        </p:txBody>
      </p:sp>
      <p:pic>
        <p:nvPicPr>
          <p:cNvPr id="3074" name="Picture 2"/>
          <p:cNvPicPr>
            <a:picLocks noGrp="1" noChangeAspect="1" noChangeArrowheads="1"/>
          </p:cNvPicPr>
          <p:nvPr>
            <p:ph idx="1"/>
          </p:nvPr>
        </p:nvPicPr>
        <p:blipFill>
          <a:blip r:embed="rId3"/>
          <a:srcRect/>
          <a:stretch>
            <a:fillRect/>
          </a:stretch>
        </p:blipFill>
        <p:spPr bwMode="auto">
          <a:xfrm>
            <a:off x="34197" y="1981200"/>
            <a:ext cx="8819148" cy="3657600"/>
          </a:xfrm>
          <a:prstGeom prst="rect">
            <a:avLst/>
          </a:prstGeom>
          <a:noFill/>
          <a:ln w="9525">
            <a:noFill/>
            <a:miter lim="800000"/>
            <a:headEnd/>
            <a:tailEnd/>
          </a:ln>
          <a:effectLst/>
        </p:spPr>
      </p:pic>
      <p:sp>
        <p:nvSpPr>
          <p:cNvPr id="5" name="TextBox 4"/>
          <p:cNvSpPr txBox="1"/>
          <p:nvPr/>
        </p:nvSpPr>
        <p:spPr>
          <a:xfrm>
            <a:off x="4953000" y="5867400"/>
            <a:ext cx="3733800" cy="369332"/>
          </a:xfrm>
          <a:prstGeom prst="rect">
            <a:avLst/>
          </a:prstGeom>
          <a:noFill/>
        </p:spPr>
        <p:txBody>
          <a:bodyPr wrap="square" rtlCol="0">
            <a:spAutoFit/>
          </a:bodyPr>
          <a:lstStyle/>
          <a:p>
            <a:r>
              <a:rPr lang="en-US" dirty="0" smtClean="0"/>
              <a:t>Source</a:t>
            </a:r>
            <a:r>
              <a:rPr lang="en-US" dirty="0" smtClean="0"/>
              <a:t>: </a:t>
            </a:r>
            <a:r>
              <a:rPr lang="en-US" dirty="0" err="1" smtClean="0"/>
              <a:t>Brunnermeier</a:t>
            </a:r>
            <a:r>
              <a:rPr lang="en-US" dirty="0" smtClean="0"/>
              <a:t> (2008)</a:t>
            </a:r>
            <a:r>
              <a:rPr lang="en-US" dirty="0" smtClean="0"/>
              <a:t>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Chronology</a:t>
            </a:r>
            <a:endParaRPr lang="en-US" dirty="0"/>
          </a:p>
        </p:txBody>
      </p:sp>
      <p:sp>
        <p:nvSpPr>
          <p:cNvPr id="3" name="Content Placeholder 2"/>
          <p:cNvSpPr>
            <a:spLocks noGrp="1"/>
          </p:cNvSpPr>
          <p:nvPr>
            <p:ph idx="1"/>
          </p:nvPr>
        </p:nvSpPr>
        <p:spPr>
          <a:xfrm>
            <a:off x="457200" y="1447800"/>
            <a:ext cx="8229600" cy="4953000"/>
          </a:xfrm>
        </p:spPr>
        <p:txBody>
          <a:bodyPr>
            <a:normAutofit fontScale="92500" lnSpcReduction="20000"/>
          </a:bodyPr>
          <a:lstStyle/>
          <a:p>
            <a:r>
              <a:rPr lang="en-US" dirty="0" smtClean="0"/>
              <a:t>Bear Stearns bails out one of its funds in June </a:t>
            </a:r>
            <a:r>
              <a:rPr lang="en-US" dirty="0" smtClean="0"/>
              <a:t>2007. </a:t>
            </a:r>
            <a:endParaRPr lang="en-US" dirty="0" smtClean="0"/>
          </a:p>
          <a:p>
            <a:r>
              <a:rPr lang="en-US" dirty="0" smtClean="0"/>
              <a:t>Since August, 2007 Fed has extended enormous credit to the banking system in a variety of ways</a:t>
            </a:r>
          </a:p>
          <a:p>
            <a:r>
              <a:rPr lang="en-US" dirty="0" smtClean="0"/>
              <a:t>Starting in March, 2008 all 5 major investment banks left the scene</a:t>
            </a:r>
          </a:p>
          <a:p>
            <a:r>
              <a:rPr lang="en-US" dirty="0" smtClean="0"/>
              <a:t>The federal government has in effect nationalized a major insurance company (AIG) and most of the mortgage industry (Fannie Mae, Freddie Mac)</a:t>
            </a:r>
          </a:p>
          <a:p>
            <a:r>
              <a:rPr lang="en-US" dirty="0" smtClean="0"/>
              <a:t>Major commercial banks have </a:t>
            </a:r>
            <a:r>
              <a:rPr lang="en-US" dirty="0" smtClean="0"/>
              <a:t>failed</a:t>
            </a:r>
          </a:p>
          <a:p>
            <a:r>
              <a:rPr lang="en-US" dirty="0" smtClean="0"/>
              <a:t>European governments have rescued several banks and are proposing bailouts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2008</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Sept 7 Fannie Mae and Freddie Mac put into conservatorships</a:t>
            </a:r>
          </a:p>
          <a:p>
            <a:r>
              <a:rPr lang="en-US" dirty="0" smtClean="0"/>
              <a:t>Sept 14 Merrill Lynch sold to Bank of America</a:t>
            </a:r>
          </a:p>
          <a:p>
            <a:r>
              <a:rPr lang="en-US" dirty="0" smtClean="0"/>
              <a:t>Sept 14 Lehman Brothers files for bankruptcy</a:t>
            </a:r>
          </a:p>
          <a:p>
            <a:r>
              <a:rPr lang="en-US" dirty="0" smtClean="0"/>
              <a:t>Sept 16 AIG rescued by $85 billion loan from Treasury in return for de facto federal control</a:t>
            </a:r>
          </a:p>
          <a:p>
            <a:r>
              <a:rPr lang="en-US" dirty="0" smtClean="0"/>
              <a:t>Sept 16 Reserve Primary money market fund “breaks the buck”</a:t>
            </a:r>
          </a:p>
          <a:p>
            <a:r>
              <a:rPr lang="en-US" dirty="0" smtClean="0"/>
              <a:t>Sept 18 Paulson proposes vast bailout</a:t>
            </a:r>
          </a:p>
          <a:p>
            <a:r>
              <a:rPr lang="en-US" dirty="0" smtClean="0"/>
              <a:t>Sept 21 Goldman Sachs and Morgan Stanley announce plans to become bank holding companies</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Most Recent Chronology	</a:t>
            </a:r>
            <a:endParaRPr lang="en-US" dirty="0"/>
          </a:p>
        </p:txBody>
      </p:sp>
      <p:sp>
        <p:nvSpPr>
          <p:cNvPr id="3" name="Content Placeholder 2"/>
          <p:cNvSpPr>
            <a:spLocks noGrp="1"/>
          </p:cNvSpPr>
          <p:nvPr>
            <p:ph idx="1"/>
          </p:nvPr>
        </p:nvSpPr>
        <p:spPr/>
        <p:txBody>
          <a:bodyPr>
            <a:normAutofit/>
          </a:bodyPr>
          <a:lstStyle/>
          <a:p>
            <a:r>
              <a:rPr lang="en-US" dirty="0" smtClean="0"/>
              <a:t>Sept 25 Washington Mutual seized by FDIC; assets sold to JP Morgan Chase</a:t>
            </a:r>
          </a:p>
          <a:p>
            <a:r>
              <a:rPr lang="en-US" dirty="0" smtClean="0"/>
              <a:t>Sept 28 Congress votes down Troubled Asset Relief Program (TARP); stock market falls 9%</a:t>
            </a:r>
          </a:p>
          <a:p>
            <a:r>
              <a:rPr lang="en-US" dirty="0" smtClean="0"/>
              <a:t>Sept 28 Benelux nationalize Fortis; Brits seize mortgage lender Bradford &amp; Bingley; German banks rescue mortgage lender Hypo</a:t>
            </a:r>
          </a:p>
          <a:p>
            <a:r>
              <a:rPr lang="en-US" dirty="0" smtClean="0"/>
              <a:t>Sept 29 Wachovia sold to </a:t>
            </a:r>
            <a:r>
              <a:rPr lang="en-US" dirty="0" err="1" smtClean="0"/>
              <a:t>Citi</a:t>
            </a:r>
            <a:r>
              <a:rPr lang="en-US" dirty="0" smtClean="0"/>
              <a:t> Bank</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conditions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Banks refuse to lend to one another and are only borrowing from central banks</a:t>
            </a:r>
          </a:p>
          <a:p>
            <a:r>
              <a:rPr lang="en-US" dirty="0" smtClean="0"/>
              <a:t>Banks are having great difficulty selling </a:t>
            </a:r>
            <a:r>
              <a:rPr lang="en-US" dirty="0" smtClean="0"/>
              <a:t>CDOs.  </a:t>
            </a:r>
            <a:r>
              <a:rPr lang="en-US" dirty="0" smtClean="0"/>
              <a:t>There is no market for these securities.</a:t>
            </a:r>
          </a:p>
          <a:p>
            <a:r>
              <a:rPr lang="en-US" dirty="0" smtClean="0"/>
              <a:t>Bond markets: New debt issuance was $15.5 billion in September of this year compared with $101 billion in September of 2007.</a:t>
            </a:r>
          </a:p>
          <a:p>
            <a:r>
              <a:rPr lang="en-US" dirty="0" smtClean="0"/>
              <a:t>Total commercial paper outstanding is down </a:t>
            </a:r>
            <a:r>
              <a:rPr lang="en-US" dirty="0" smtClean="0"/>
              <a:t>$for both financial and non-financial firms.</a:t>
            </a:r>
          </a:p>
          <a:p>
            <a:r>
              <a:rPr lang="en-US" dirty="0" smtClean="0"/>
              <a:t>State and local governments are having difficulty borrowing.</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Provisions of </a:t>
            </a:r>
            <a:r>
              <a:rPr lang="en-US" dirty="0" smtClean="0"/>
              <a:t>Bailout</a:t>
            </a:r>
            <a:endParaRPr lang="en-US" dirty="0"/>
          </a:p>
        </p:txBody>
      </p:sp>
      <p:sp>
        <p:nvSpPr>
          <p:cNvPr id="3" name="Content Placeholder 2"/>
          <p:cNvSpPr>
            <a:spLocks noGrp="1"/>
          </p:cNvSpPr>
          <p:nvPr>
            <p:ph idx="1"/>
          </p:nvPr>
        </p:nvSpPr>
        <p:spPr/>
        <p:txBody>
          <a:bodyPr>
            <a:normAutofit fontScale="85000" lnSpcReduction="20000"/>
          </a:bodyPr>
          <a:lstStyle/>
          <a:p>
            <a:pPr marL="342900" lvl="1" indent="-342900">
              <a:buFont typeface="Arial" pitchFamily="34" charset="0"/>
              <a:buChar char="•"/>
            </a:pPr>
            <a:r>
              <a:rPr lang="en-US" sz="3200" dirty="0" smtClean="0"/>
              <a:t>Up </a:t>
            </a:r>
            <a:r>
              <a:rPr lang="en-US" sz="3200" dirty="0" smtClean="0"/>
              <a:t>to $700 billion in financing for purchases of distressed </a:t>
            </a:r>
            <a:r>
              <a:rPr lang="en-US" sz="3200" dirty="0" smtClean="0"/>
              <a:t>securities</a:t>
            </a:r>
          </a:p>
          <a:p>
            <a:pPr marL="342900" lvl="1" indent="-342900">
              <a:buFont typeface="Arial" pitchFamily="34" charset="0"/>
              <a:buChar char="•"/>
            </a:pPr>
            <a:r>
              <a:rPr lang="en-US" sz="3200" dirty="0" smtClean="0"/>
              <a:t>Financial </a:t>
            </a:r>
            <a:r>
              <a:rPr lang="en-US" sz="3200" dirty="0" smtClean="0"/>
              <a:t>Stability Oversight Board gives Congress and its experts an advisory role</a:t>
            </a:r>
          </a:p>
          <a:p>
            <a:r>
              <a:rPr lang="en-US" dirty="0" smtClean="0"/>
              <a:t>FDIC increases its insurance of bank deposits to first $250,000 of deposits</a:t>
            </a:r>
          </a:p>
          <a:p>
            <a:r>
              <a:rPr lang="en-US" dirty="0" smtClean="0"/>
              <a:t>FDIC can borrow unlimited amounts from </a:t>
            </a:r>
            <a:r>
              <a:rPr lang="en-US" dirty="0" smtClean="0"/>
              <a:t>Fed</a:t>
            </a:r>
          </a:p>
          <a:p>
            <a:r>
              <a:rPr lang="en-US" dirty="0" smtClean="0"/>
              <a:t>Affirm SEC’s ability to suspend “mark-to-market” accounting</a:t>
            </a:r>
            <a:endParaRPr lang="en-US" dirty="0" smtClean="0"/>
          </a:p>
          <a:p>
            <a:r>
              <a:rPr lang="en-US" dirty="0" smtClean="0"/>
              <a:t>Insurance scheme </a:t>
            </a:r>
          </a:p>
          <a:p>
            <a:r>
              <a:rPr lang="en-US" dirty="0" smtClean="0"/>
              <a:t>All sorts of nonsense</a:t>
            </a:r>
            <a:endParaRPr lang="en-US" dirty="0" smtClean="0"/>
          </a:p>
          <a:p>
            <a:pPr>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Fine Print</a:t>
            </a:r>
            <a:endParaRPr lang="en-US" dirty="0"/>
          </a:p>
        </p:txBody>
      </p:sp>
      <p:sp>
        <p:nvSpPr>
          <p:cNvPr id="3" name="Content Placeholder 2"/>
          <p:cNvSpPr>
            <a:spLocks noGrp="1"/>
          </p:cNvSpPr>
          <p:nvPr>
            <p:ph idx="1"/>
          </p:nvPr>
        </p:nvSpPr>
        <p:spPr>
          <a:xfrm>
            <a:off x="457200" y="1219200"/>
            <a:ext cx="8229600" cy="4648200"/>
          </a:xfrm>
        </p:spPr>
        <p:txBody>
          <a:bodyPr>
            <a:normAutofit fontScale="25000" lnSpcReduction="20000"/>
          </a:bodyPr>
          <a:lstStyle/>
          <a:p>
            <a:r>
              <a:rPr lang="en-US" sz="4000" b="1" dirty="0" smtClean="0"/>
              <a:t>Apart from the Troubled Assets Relief Program, the bill before the Senate includes:</a:t>
            </a:r>
            <a:endParaRPr lang="en-US" sz="4000" dirty="0" smtClean="0"/>
          </a:p>
          <a:p>
            <a:r>
              <a:rPr lang="en-US" sz="4000" dirty="0" smtClean="0"/>
              <a:t>Extensions </a:t>
            </a:r>
            <a:r>
              <a:rPr lang="en-US" sz="4000" dirty="0" smtClean="0"/>
              <a:t>of the AMT patch, tax deductions on state and local sales taxes, tuition, teacher expenses and real property taxes and tax credits for business research and new market investors</a:t>
            </a:r>
          </a:p>
          <a:p>
            <a:r>
              <a:rPr lang="en-US" sz="4000" dirty="0" smtClean="0"/>
              <a:t>Energy tax credits and incentives to encourage wind and refined coal production, new biomass facilities, wave and tide electricity generators, solar energy property improvements, CO2 capturing, plug-in electric drive vehicles, idling reduction units on truck engines, cellulosic </a:t>
            </a:r>
            <a:r>
              <a:rPr lang="en-US" sz="4000" dirty="0" err="1" smtClean="0"/>
              <a:t>biofuels</a:t>
            </a:r>
            <a:r>
              <a:rPr lang="en-US" sz="4000" dirty="0" smtClean="0"/>
              <a:t> ethanol production, energy efficient houses, offices, dishwashers, clothes washers and refrigerators, and fringe benefits for employees commuting by bicycle.</a:t>
            </a:r>
          </a:p>
          <a:p>
            <a:r>
              <a:rPr lang="en-US" sz="4000" dirty="0" smtClean="0"/>
              <a:t>A requirement for private insurance plans to offer mental health benefits on par with medical-surgical benefits</a:t>
            </a:r>
          </a:p>
          <a:p>
            <a:r>
              <a:rPr lang="en-US" sz="4000" dirty="0" smtClean="0"/>
              <a:t>Tax relief provisions for victims of this summer's Midwestern floods, and Hurricane Ike</a:t>
            </a:r>
          </a:p>
          <a:p>
            <a:r>
              <a:rPr lang="en-US" sz="4000" dirty="0" smtClean="0"/>
              <a:t>Freezing of deductions for sale and exchange of oil and natural gas, mandatory basis reporting by brokers for transactions involving publicly traded securities and an extension of the oil spill tax</a:t>
            </a:r>
          </a:p>
          <a:p>
            <a:r>
              <a:rPr lang="en-US" sz="4000" b="1" dirty="0" smtClean="0"/>
              <a:t>But it also extends the following tax provisions:</a:t>
            </a:r>
            <a:endParaRPr lang="en-US" sz="4000" dirty="0" smtClean="0"/>
          </a:p>
          <a:p>
            <a:r>
              <a:rPr lang="en-US" sz="4000" dirty="0" smtClean="0"/>
              <a:t>Economic development credit to American Samoan businesses</a:t>
            </a:r>
          </a:p>
          <a:p>
            <a:r>
              <a:rPr lang="en-US" sz="4000" dirty="0" smtClean="0"/>
              <a:t>$10,000 tax credit for training of mine rescue team members</a:t>
            </a:r>
          </a:p>
          <a:p>
            <a:r>
              <a:rPr lang="en-US" sz="4000" dirty="0" smtClean="0"/>
              <a:t>50% immediate expensing for extra underground mine safety equipment</a:t>
            </a:r>
          </a:p>
          <a:p>
            <a:r>
              <a:rPr lang="en-US" sz="4000" dirty="0" smtClean="0"/>
              <a:t>Tax credit for businesses with employees from an Indian reservation</a:t>
            </a:r>
          </a:p>
          <a:p>
            <a:r>
              <a:rPr lang="en-US" sz="4000" dirty="0" smtClean="0"/>
              <a:t>Accelerated depreciation for property used mostly on an Indian reservation</a:t>
            </a:r>
          </a:p>
          <a:p>
            <a:r>
              <a:rPr lang="en-US" sz="4000" dirty="0" smtClean="0"/>
              <a:t>50% tax credit for some expenditures on maintaining railroad tracks</a:t>
            </a:r>
          </a:p>
          <a:p>
            <a:r>
              <a:rPr lang="en-US" sz="4000" dirty="0" smtClean="0"/>
              <a:t>7-year recovery period for motorsports racetrack property</a:t>
            </a:r>
          </a:p>
          <a:p>
            <a:r>
              <a:rPr lang="en-US" sz="4000" dirty="0" smtClean="0"/>
              <a:t>Expensing of cleaning up "</a:t>
            </a:r>
            <a:r>
              <a:rPr lang="en-US" sz="4000" dirty="0" err="1" smtClean="0"/>
              <a:t>brownfield</a:t>
            </a:r>
            <a:r>
              <a:rPr lang="en-US" sz="4000" dirty="0" smtClean="0"/>
              <a:t>" contaminated sites</a:t>
            </a:r>
          </a:p>
          <a:p>
            <a:r>
              <a:rPr lang="en-US" sz="4000" dirty="0" smtClean="0"/>
              <a:t>Enhanced deductions for businesses donating computers and books to schools, and for food donations</a:t>
            </a:r>
          </a:p>
          <a:p>
            <a:r>
              <a:rPr lang="en-US" sz="4000" dirty="0" smtClean="0"/>
              <a:t>Deduction for income from domestic production in Puerto Rico</a:t>
            </a:r>
          </a:p>
          <a:p>
            <a:r>
              <a:rPr lang="en-US" sz="4000" dirty="0" smtClean="0"/>
              <a:t>Tax credit for employees in Hurricane Katrina disaster area</a:t>
            </a:r>
          </a:p>
          <a:p>
            <a:r>
              <a:rPr lang="en-US" sz="4000" dirty="0" smtClean="0"/>
              <a:t>Tax incentives for investments in poor neighborhoods in D.C.</a:t>
            </a:r>
          </a:p>
          <a:p>
            <a:r>
              <a:rPr lang="en-US" sz="4000" dirty="0" smtClean="0"/>
              <a:t>Increased rehabilitation credit for buildings in Gulf area</a:t>
            </a:r>
          </a:p>
          <a:p>
            <a:r>
              <a:rPr lang="en-US" sz="4000" dirty="0" smtClean="0"/>
              <a:t>Reduction of import duties on some imported wool fabrics, transfers other duties to Wool Trust Fund to promote competitiveness of American wool</a:t>
            </a:r>
          </a:p>
          <a:p>
            <a:r>
              <a:rPr lang="en-US" sz="4000" dirty="0" smtClean="0"/>
              <a:t>Special expensing rules for film and TV productions</a:t>
            </a:r>
          </a:p>
          <a:p>
            <a:r>
              <a:rPr lang="en-US" sz="4000" b="1" dirty="0" smtClean="0"/>
              <a:t>And there's more:</a:t>
            </a:r>
            <a:endParaRPr lang="en-US" sz="4000" dirty="0" smtClean="0"/>
          </a:p>
          <a:p>
            <a:r>
              <a:rPr lang="en-US" sz="4000" dirty="0" smtClean="0"/>
              <a:t>Increasing cover of rum excise tax revenues to Puerto Rico and the Virgin Islands</a:t>
            </a:r>
          </a:p>
          <a:p>
            <a:r>
              <a:rPr lang="en-US" sz="4000" dirty="0" smtClean="0"/>
              <a:t>Making it easier for film and TV companies to use deduction for domestic production</a:t>
            </a:r>
          </a:p>
          <a:p>
            <a:r>
              <a:rPr lang="en-US" sz="4000" dirty="0" smtClean="0"/>
              <a:t>Exempting children's wooden arrows from excise tax</a:t>
            </a:r>
          </a:p>
          <a:p>
            <a:r>
              <a:rPr lang="en-US" sz="4000" dirty="0" smtClean="0"/>
              <a:t>Income averaging for Exxon Valdez litigants for tax purposes</a:t>
            </a:r>
          </a:p>
          <a:p>
            <a:endParaRPr lang="en-US" dirty="0"/>
          </a:p>
        </p:txBody>
      </p:sp>
      <p:sp>
        <p:nvSpPr>
          <p:cNvPr id="4" name="TextBox 3"/>
          <p:cNvSpPr txBox="1"/>
          <p:nvPr/>
        </p:nvSpPr>
        <p:spPr>
          <a:xfrm>
            <a:off x="1981200" y="6400800"/>
            <a:ext cx="6629400" cy="369332"/>
          </a:xfrm>
          <a:prstGeom prst="rect">
            <a:avLst/>
          </a:prstGeom>
          <a:noFill/>
        </p:spPr>
        <p:txBody>
          <a:bodyPr wrap="square" rtlCol="0">
            <a:spAutoFit/>
          </a:bodyPr>
          <a:lstStyle/>
          <a:p>
            <a:r>
              <a:rPr lang="en-US" dirty="0" smtClean="0"/>
              <a:t>Source: http://online.wsj.com/article/SB122286874792094117.html</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Arguments for a bailout</a:t>
            </a:r>
            <a:endParaRPr lang="en-US" dirty="0"/>
          </a:p>
        </p:txBody>
      </p:sp>
      <p:sp>
        <p:nvSpPr>
          <p:cNvPr id="3" name="Content Placeholder 2"/>
          <p:cNvSpPr>
            <a:spLocks noGrp="1"/>
          </p:cNvSpPr>
          <p:nvPr>
            <p:ph idx="1"/>
          </p:nvPr>
        </p:nvSpPr>
        <p:spPr/>
        <p:txBody>
          <a:bodyPr/>
          <a:lstStyle/>
          <a:p>
            <a:r>
              <a:rPr lang="en-US" dirty="0" smtClean="0"/>
              <a:t>We are in danger of full-scale bank run and possibly a liquidity trap in which the Fed cannot prevent prolonged </a:t>
            </a:r>
            <a:r>
              <a:rPr lang="en-US" dirty="0" smtClean="0"/>
              <a:t>deflation.</a:t>
            </a:r>
          </a:p>
          <a:p>
            <a:r>
              <a:rPr lang="en-US" dirty="0" smtClean="0"/>
              <a:t>Thus confidence must be restored.</a:t>
            </a:r>
          </a:p>
          <a:p>
            <a:r>
              <a:rPr lang="en-US" dirty="0" smtClean="0"/>
              <a:t>Government can purchase assets at their actual value, which is above current market value. This increases bank capital and confidence.</a:t>
            </a:r>
            <a:endParaRPr lang="en-US"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Arguments against this bailout</a:t>
            </a:r>
            <a:endParaRPr lang="en-US" dirty="0"/>
          </a:p>
        </p:txBody>
      </p:sp>
      <p:sp>
        <p:nvSpPr>
          <p:cNvPr id="3" name="Content Placeholder 2"/>
          <p:cNvSpPr>
            <a:spLocks noGrp="1"/>
          </p:cNvSpPr>
          <p:nvPr>
            <p:ph idx="1"/>
          </p:nvPr>
        </p:nvSpPr>
        <p:spPr/>
        <p:txBody>
          <a:bodyPr>
            <a:normAutofit lnSpcReduction="10000"/>
          </a:bodyPr>
          <a:lstStyle/>
          <a:p>
            <a:r>
              <a:rPr lang="en-US" dirty="0" smtClean="0"/>
              <a:t>To be effective, the Treasury must overpay for the assets it purchases.</a:t>
            </a:r>
          </a:p>
          <a:p>
            <a:r>
              <a:rPr lang="en-US" dirty="0" smtClean="0"/>
              <a:t>The bailout will support both good and bad banks, but bad banks must be shut down before they do further damage.</a:t>
            </a:r>
          </a:p>
          <a:p>
            <a:r>
              <a:rPr lang="en-US" dirty="0" smtClean="0"/>
              <a:t>A better solution would be to buy part of the banks, thereby giving them badly needed capital.  Private sector would handle the “troubled assets.”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General and Specific Causes </a:t>
            </a:r>
            <a:r>
              <a:rPr lang="en-US" dirty="0" smtClean="0"/>
              <a:t>of the </a:t>
            </a:r>
            <a:r>
              <a:rPr lang="en-US" dirty="0" smtClean="0"/>
              <a:t>Crisis</a:t>
            </a:r>
          </a:p>
          <a:p>
            <a:pPr lvl="1"/>
            <a:r>
              <a:rPr lang="en-US" dirty="0" smtClean="0"/>
              <a:t>Important themes in finance: balance sheets, leverage, asymmetric information</a:t>
            </a:r>
            <a:endParaRPr lang="en-US" dirty="0" smtClean="0"/>
          </a:p>
          <a:p>
            <a:r>
              <a:rPr lang="en-US" dirty="0" smtClean="0"/>
              <a:t>Chronology</a:t>
            </a:r>
          </a:p>
          <a:p>
            <a:r>
              <a:rPr lang="en-US" dirty="0" smtClean="0"/>
              <a:t>Policy Options</a:t>
            </a:r>
          </a:p>
          <a:p>
            <a:r>
              <a:rPr lang="en-US" dirty="0" smtClean="0"/>
              <a:t>The Outlook</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Economists’ Views</a:t>
            </a:r>
            <a:endParaRPr lang="en-US" dirty="0"/>
          </a:p>
        </p:txBody>
      </p:sp>
      <p:sp>
        <p:nvSpPr>
          <p:cNvPr id="3" name="Content Placeholder 2"/>
          <p:cNvSpPr>
            <a:spLocks noGrp="1"/>
          </p:cNvSpPr>
          <p:nvPr>
            <p:ph idx="1"/>
          </p:nvPr>
        </p:nvSpPr>
        <p:spPr/>
        <p:txBody>
          <a:bodyPr/>
          <a:lstStyle/>
          <a:p>
            <a:r>
              <a:rPr lang="en-US" dirty="0" smtClean="0"/>
              <a:t>Most agree confidence must be restored via government action.</a:t>
            </a:r>
          </a:p>
          <a:p>
            <a:r>
              <a:rPr lang="en-US" dirty="0" smtClean="0"/>
              <a:t>Disagreement over role of liquidity vs. lack of capital (insolvency).</a:t>
            </a:r>
          </a:p>
          <a:p>
            <a:r>
              <a:rPr lang="en-US" dirty="0" smtClean="0"/>
              <a:t>Disagreement over the appropriate remedy. </a:t>
            </a:r>
          </a:p>
          <a:p>
            <a:r>
              <a:rPr lang="en-US" dirty="0" smtClean="0"/>
              <a:t>Many see need for Swedish style nationalization of the banks.</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 of the Crisis</a:t>
            </a:r>
            <a:endParaRPr lang="en-US" dirty="0"/>
          </a:p>
        </p:txBody>
      </p:sp>
      <p:sp>
        <p:nvSpPr>
          <p:cNvPr id="3" name="Content Placeholder 2"/>
          <p:cNvSpPr>
            <a:spLocks noGrp="1"/>
          </p:cNvSpPr>
          <p:nvPr>
            <p:ph idx="1"/>
          </p:nvPr>
        </p:nvSpPr>
        <p:spPr/>
        <p:txBody>
          <a:bodyPr>
            <a:normAutofit fontScale="92500"/>
          </a:bodyPr>
          <a:lstStyle/>
          <a:p>
            <a:r>
              <a:rPr lang="en-US" dirty="0" smtClean="0"/>
              <a:t>Likely hit to economic growth via </a:t>
            </a:r>
            <a:r>
              <a:rPr lang="en-US" dirty="0" smtClean="0"/>
              <a:t>deleveraging. A sharper recession due to tighter credit, greater uncertainty, lower wealth.</a:t>
            </a:r>
          </a:p>
          <a:p>
            <a:r>
              <a:rPr lang="en-US" dirty="0" smtClean="0"/>
              <a:t>Bailout may cause interest rates to rise, dollar to drop.</a:t>
            </a:r>
            <a:endParaRPr lang="en-US" dirty="0" smtClean="0"/>
          </a:p>
          <a:p>
            <a:r>
              <a:rPr lang="en-US" dirty="0" smtClean="0"/>
              <a:t>Unlikely but worrisome:  Great Depression type reduction in credit to real economy</a:t>
            </a:r>
          </a:p>
          <a:p>
            <a:r>
              <a:rPr lang="en-US" dirty="0" smtClean="0"/>
              <a:t>Creative destruction: financial sector declines, goods-producing export sector </a:t>
            </a:r>
            <a:r>
              <a:rPr lang="en-US" dirty="0" smtClean="0"/>
              <a:t>grows.</a:t>
            </a:r>
            <a:endParaRPr lang="en-US" dirty="0" smtClean="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for personal finance</a:t>
            </a:r>
            <a:endParaRPr lang="en-US" dirty="0"/>
          </a:p>
        </p:txBody>
      </p:sp>
      <p:sp>
        <p:nvSpPr>
          <p:cNvPr id="3" name="Content Placeholder 2"/>
          <p:cNvSpPr>
            <a:spLocks noGrp="1"/>
          </p:cNvSpPr>
          <p:nvPr>
            <p:ph idx="1"/>
          </p:nvPr>
        </p:nvSpPr>
        <p:spPr/>
        <p:txBody>
          <a:bodyPr/>
          <a:lstStyle/>
          <a:p>
            <a:r>
              <a:rPr lang="en-US" dirty="0" smtClean="0"/>
              <a:t>Long term savings picture unchanged:  for most people the best vehicle is still broadly diversified, domestic and international, stock funds combined with bond and inflation-protected bond mutual funds.  </a:t>
            </a:r>
          </a:p>
          <a:p>
            <a:r>
              <a:rPr lang="en-US" dirty="0" smtClean="0"/>
              <a:t>Human capital: develop flexible </a:t>
            </a:r>
            <a:r>
              <a:rPr lang="en-US" dirty="0" smtClean="0"/>
              <a:t>skills.</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smtClean="0"/>
              <a:t>Brunnermeier</a:t>
            </a:r>
            <a:r>
              <a:rPr lang="en-US" dirty="0" smtClean="0"/>
              <a:t>, Markus (2008). “</a:t>
            </a:r>
            <a:r>
              <a:rPr lang="en-US" dirty="0" smtClean="0">
                <a:hlinkClick r:id="rId2"/>
              </a:rPr>
              <a:t>Thoughts on a New Financial Architecture</a:t>
            </a:r>
            <a:r>
              <a:rPr lang="en-US" dirty="0" smtClean="0"/>
              <a:t>,” Slides from Princeton </a:t>
            </a:r>
            <a:r>
              <a:rPr lang="en-US" dirty="0" smtClean="0"/>
              <a:t>Forum Sept 23, </a:t>
            </a:r>
            <a:r>
              <a:rPr lang="en-US" dirty="0" smtClean="0"/>
              <a:t>2008.</a:t>
            </a:r>
          </a:p>
          <a:p>
            <a:r>
              <a:rPr lang="en-US" dirty="0" smtClean="0"/>
              <a:t>Hong, </a:t>
            </a:r>
            <a:r>
              <a:rPr lang="en-US" dirty="0" smtClean="0"/>
              <a:t>Harrison </a:t>
            </a:r>
            <a:r>
              <a:rPr lang="en-US" dirty="0" smtClean="0"/>
              <a:t>(2008) - </a:t>
            </a:r>
            <a:r>
              <a:rPr lang="en-US" dirty="0" smtClean="0">
                <a:hlinkClick r:id="rId3"/>
              </a:rPr>
              <a:t>How We Got Here and Some Lessons</a:t>
            </a:r>
            <a:r>
              <a:rPr lang="en-US" dirty="0" smtClean="0">
                <a:hlinkClick r:id="rId3"/>
              </a:rPr>
              <a:t>?</a:t>
            </a:r>
            <a:r>
              <a:rPr lang="en-US" dirty="0" smtClean="0"/>
              <a:t> </a:t>
            </a:r>
            <a:r>
              <a:rPr lang="en-US" dirty="0" smtClean="0"/>
              <a:t>Slides from </a:t>
            </a:r>
            <a:r>
              <a:rPr lang="en-US" dirty="0" smtClean="0"/>
              <a:t>Princeton </a:t>
            </a:r>
            <a:r>
              <a:rPr lang="en-US" dirty="0" smtClean="0"/>
              <a:t>Forum Sept 23, 2008</a:t>
            </a:r>
            <a:endParaRPr lang="en-US" dirty="0" smtClean="0"/>
          </a:p>
          <a:p>
            <a:r>
              <a:rPr lang="en-US" dirty="0" err="1" smtClean="0"/>
              <a:t>Mishkin</a:t>
            </a:r>
            <a:r>
              <a:rPr lang="en-US" dirty="0" smtClean="0"/>
              <a:t>, Frederic.  </a:t>
            </a:r>
            <a:r>
              <a:rPr lang="en-US" i="1" dirty="0" smtClean="0"/>
              <a:t>Financial Institutions and Markets, 4</a:t>
            </a:r>
            <a:r>
              <a:rPr lang="en-US" i="1" baseline="30000" dirty="0" smtClean="0"/>
              <a:t>th</a:t>
            </a:r>
            <a:r>
              <a:rPr lang="en-US" i="1" dirty="0" smtClean="0"/>
              <a:t> Edition</a:t>
            </a:r>
            <a:r>
              <a:rPr lang="en-US" dirty="0" smtClean="0"/>
              <a:t>, 2003.</a:t>
            </a:r>
            <a:endParaRPr lang="en-US" dirty="0" smtClean="0"/>
          </a:p>
          <a:p>
            <a:r>
              <a:rPr lang="en-US" dirty="0" smtClean="0"/>
              <a:t>Reinhart</a:t>
            </a:r>
            <a:r>
              <a:rPr lang="en-US" dirty="0" smtClean="0"/>
              <a:t>, Carmen and Kenneth </a:t>
            </a:r>
            <a:r>
              <a:rPr lang="en-US" dirty="0" err="1" smtClean="0"/>
              <a:t>Rogoff</a:t>
            </a:r>
            <a:r>
              <a:rPr lang="en-US" dirty="0" smtClean="0"/>
              <a:t> </a:t>
            </a:r>
            <a:r>
              <a:rPr lang="en-US" dirty="0" smtClean="0"/>
              <a:t>(2008). “Is </a:t>
            </a:r>
            <a:r>
              <a:rPr lang="en-US" dirty="0" smtClean="0"/>
              <a:t>the 2007 U.S. Sub-Prime Financial Crisis So Different? An International Historical Comparison</a:t>
            </a:r>
            <a:r>
              <a:rPr lang="en-US" dirty="0" smtClean="0"/>
              <a:t>”</a:t>
            </a:r>
          </a:p>
          <a:p>
            <a:r>
              <a:rPr lang="en-US" dirty="0" smtClean="0"/>
              <a:t>Shin, Hyun (2008). </a:t>
            </a:r>
            <a:r>
              <a:rPr lang="en-US" dirty="0" smtClean="0"/>
              <a:t>- </a:t>
            </a:r>
            <a:r>
              <a:rPr lang="en-US" dirty="0" smtClean="0">
                <a:hlinkClick r:id="rId4"/>
              </a:rPr>
              <a:t>Crisis on Wall </a:t>
            </a:r>
            <a:r>
              <a:rPr lang="en-US" dirty="0" smtClean="0">
                <a:hlinkClick r:id="rId4"/>
              </a:rPr>
              <a:t>Street</a:t>
            </a:r>
            <a:r>
              <a:rPr lang="en-US" dirty="0" smtClean="0"/>
              <a:t> </a:t>
            </a:r>
            <a:r>
              <a:rPr lang="en-US" dirty="0" smtClean="0"/>
              <a:t>Slides from Princeton Forum Sept 23, 2008.</a:t>
            </a:r>
            <a:endParaRPr lang="en-US"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Causes</a:t>
            </a:r>
            <a:endParaRPr lang="en-US" dirty="0"/>
          </a:p>
        </p:txBody>
      </p:sp>
      <p:sp>
        <p:nvSpPr>
          <p:cNvPr id="3" name="Content Placeholder 2"/>
          <p:cNvSpPr>
            <a:spLocks noGrp="1"/>
          </p:cNvSpPr>
          <p:nvPr>
            <p:ph idx="1"/>
          </p:nvPr>
        </p:nvSpPr>
        <p:spPr/>
        <p:txBody>
          <a:bodyPr>
            <a:normAutofit/>
          </a:bodyPr>
          <a:lstStyle/>
          <a:p>
            <a:r>
              <a:rPr lang="en-US" dirty="0" smtClean="0"/>
              <a:t>Mismatch of financial institutions’ assets and </a:t>
            </a:r>
            <a:r>
              <a:rPr lang="en-US" dirty="0" smtClean="0"/>
              <a:t>liabilities on the balance sheet</a:t>
            </a:r>
            <a:endParaRPr lang="en-US" dirty="0" smtClean="0"/>
          </a:p>
          <a:p>
            <a:r>
              <a:rPr lang="en-US" dirty="0" smtClean="0"/>
              <a:t>Leverage (how much you borrow) increases fragility of the banking system</a:t>
            </a:r>
          </a:p>
          <a:p>
            <a:r>
              <a:rPr lang="en-US" dirty="0" smtClean="0"/>
              <a:t>Asymmetric information</a:t>
            </a:r>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sz="4000" dirty="0" smtClean="0"/>
              <a:t>Maturity mismatch of financial institutions’ assets and liabilities </a:t>
            </a:r>
            <a:endParaRPr lang="en-US" dirty="0"/>
          </a:p>
        </p:txBody>
      </p:sp>
      <p:pic>
        <p:nvPicPr>
          <p:cNvPr id="1026" name="Picture 2"/>
          <p:cNvPicPr>
            <a:picLocks noGrp="1" noChangeAspect="1" noChangeArrowheads="1"/>
          </p:cNvPicPr>
          <p:nvPr>
            <p:ph idx="1"/>
          </p:nvPr>
        </p:nvPicPr>
        <p:blipFill>
          <a:blip r:embed="rId3"/>
          <a:srcRect/>
          <a:stretch>
            <a:fillRect/>
          </a:stretch>
        </p:blipFill>
        <p:spPr bwMode="auto">
          <a:xfrm>
            <a:off x="1828800" y="2057400"/>
            <a:ext cx="5533334" cy="3542857"/>
          </a:xfrm>
          <a:prstGeom prst="rect">
            <a:avLst/>
          </a:prstGeom>
          <a:noFill/>
          <a:ln w="9525">
            <a:noFill/>
            <a:miter lim="800000"/>
            <a:headEnd/>
            <a:tailEnd/>
          </a:ln>
          <a:effectLst/>
        </p:spPr>
      </p:pic>
      <p:sp>
        <p:nvSpPr>
          <p:cNvPr id="4" name="TextBox 3"/>
          <p:cNvSpPr txBox="1"/>
          <p:nvPr/>
        </p:nvSpPr>
        <p:spPr>
          <a:xfrm>
            <a:off x="4953000" y="5867400"/>
            <a:ext cx="3733800" cy="369332"/>
          </a:xfrm>
          <a:prstGeom prst="rect">
            <a:avLst/>
          </a:prstGeom>
          <a:noFill/>
        </p:spPr>
        <p:txBody>
          <a:bodyPr wrap="square" rtlCol="0">
            <a:spAutoFit/>
          </a:bodyPr>
          <a:lstStyle/>
          <a:p>
            <a:r>
              <a:rPr lang="en-US" dirty="0" smtClean="0"/>
              <a:t>Source</a:t>
            </a:r>
            <a:r>
              <a:rPr lang="en-US" dirty="0" smtClean="0"/>
              <a:t>: </a:t>
            </a:r>
            <a:r>
              <a:rPr lang="en-US" dirty="0" err="1" smtClean="0"/>
              <a:t>Brunnermeier</a:t>
            </a:r>
            <a:r>
              <a:rPr lang="en-US" dirty="0" smtClean="0"/>
              <a:t> (2008)</a:t>
            </a:r>
            <a:r>
              <a:rPr lang="en-US" dirty="0" smtClean="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 Leverage</a:t>
            </a:r>
            <a:endParaRPr lang="en-US" dirty="0"/>
          </a:p>
        </p:txBody>
      </p:sp>
      <p:sp>
        <p:nvSpPr>
          <p:cNvPr id="3" name="Content Placeholder 2"/>
          <p:cNvSpPr>
            <a:spLocks noGrp="1"/>
          </p:cNvSpPr>
          <p:nvPr>
            <p:ph idx="1"/>
          </p:nvPr>
        </p:nvSpPr>
        <p:spPr/>
        <p:txBody>
          <a:bodyPr>
            <a:normAutofit lnSpcReduction="10000"/>
          </a:bodyPr>
          <a:lstStyle/>
          <a:p>
            <a:r>
              <a:rPr lang="en-US" dirty="0" smtClean="0"/>
              <a:t>Suppose I can borrow at 3% and lend at 4%</a:t>
            </a:r>
          </a:p>
          <a:p>
            <a:r>
              <a:rPr lang="en-US" dirty="0" smtClean="0"/>
              <a:t>I have $1 billion in capital</a:t>
            </a:r>
          </a:p>
          <a:p>
            <a:r>
              <a:rPr lang="en-US" dirty="0" smtClean="0"/>
              <a:t>If I borrow another $1 billion, I can lend out $2 billion, receive $80 million in interest, pay $30 million in interest and net $50 million per year (5% return)</a:t>
            </a:r>
          </a:p>
          <a:p>
            <a:r>
              <a:rPr lang="en-US" dirty="0" smtClean="0"/>
              <a:t>If 5% of the loans default, I suffer $100 million in default losses.  So I lose $50 million (-5% return)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 Leverage</a:t>
            </a:r>
            <a:endParaRPr lang="en-US" dirty="0"/>
          </a:p>
        </p:txBody>
      </p:sp>
      <p:sp>
        <p:nvSpPr>
          <p:cNvPr id="3" name="Content Placeholder 2"/>
          <p:cNvSpPr>
            <a:spLocks noGrp="1"/>
          </p:cNvSpPr>
          <p:nvPr>
            <p:ph idx="1"/>
          </p:nvPr>
        </p:nvSpPr>
        <p:spPr/>
        <p:txBody>
          <a:bodyPr>
            <a:normAutofit/>
          </a:bodyPr>
          <a:lstStyle/>
          <a:p>
            <a:r>
              <a:rPr lang="en-US" dirty="0" smtClean="0"/>
              <a:t>Suppose I can borrow at 3% and lend at 4%</a:t>
            </a:r>
          </a:p>
          <a:p>
            <a:r>
              <a:rPr lang="en-US" dirty="0" smtClean="0"/>
              <a:t>If I borrow $29 billion, I can make $30 billion in loans.  </a:t>
            </a:r>
          </a:p>
          <a:p>
            <a:pPr lvl="1"/>
            <a:r>
              <a:rPr lang="en-US" dirty="0" smtClean="0"/>
              <a:t>Interest expense: 3% </a:t>
            </a:r>
            <a:r>
              <a:rPr lang="en-US" dirty="0" err="1" smtClean="0"/>
              <a:t>x</a:t>
            </a:r>
            <a:r>
              <a:rPr lang="en-US" dirty="0" smtClean="0"/>
              <a:t> $29 billion = $0.87 billion</a:t>
            </a:r>
          </a:p>
          <a:p>
            <a:pPr lvl="1"/>
            <a:r>
              <a:rPr lang="en-US" dirty="0" smtClean="0"/>
              <a:t>Interest income: 4% </a:t>
            </a:r>
            <a:r>
              <a:rPr lang="en-US" dirty="0" err="1" smtClean="0"/>
              <a:t>x</a:t>
            </a:r>
            <a:r>
              <a:rPr lang="en-US" dirty="0" smtClean="0"/>
              <a:t> $30 billion = $1.20 billion</a:t>
            </a:r>
          </a:p>
          <a:p>
            <a:pPr lvl="1"/>
            <a:r>
              <a:rPr lang="en-US" dirty="0" smtClean="0"/>
              <a:t>Net revenue = $330 million (33% return)</a:t>
            </a:r>
          </a:p>
          <a:p>
            <a:r>
              <a:rPr lang="en-US" dirty="0" smtClean="0"/>
              <a:t>If 5% of loans default, I lose on net $1.17 billion (-117% return)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Leverage’s Effects</a:t>
            </a:r>
            <a:endParaRPr lang="en-US" dirty="0"/>
          </a:p>
        </p:txBody>
      </p:sp>
      <p:sp>
        <p:nvSpPr>
          <p:cNvPr id="3" name="Content Placeholder 2"/>
          <p:cNvSpPr>
            <a:spLocks noGrp="1"/>
          </p:cNvSpPr>
          <p:nvPr>
            <p:ph idx="1"/>
          </p:nvPr>
        </p:nvSpPr>
        <p:spPr/>
        <p:txBody>
          <a:bodyPr/>
          <a:lstStyle/>
          <a:p>
            <a:r>
              <a:rPr lang="en-US" dirty="0" smtClean="0"/>
              <a:t>Leverage increases expected returns at the cost of greater risk.</a:t>
            </a:r>
          </a:p>
          <a:p>
            <a:r>
              <a:rPr lang="en-US" dirty="0" smtClean="0"/>
              <a:t>If the bank you own has negative net worth,  your incentive is to borrow a lot of money.  Heads you win, tails your creditors lose.  </a:t>
            </a:r>
          </a:p>
          <a:p>
            <a:r>
              <a:rPr lang="en-US" dirty="0" smtClean="0"/>
              <a:t>Regulators should recognize this and shut you down.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Asymmetric Information</a:t>
            </a:r>
            <a:endParaRPr lang="en-US" dirty="0"/>
          </a:p>
        </p:txBody>
      </p:sp>
      <p:sp>
        <p:nvSpPr>
          <p:cNvPr id="3" name="Content Placeholder 2"/>
          <p:cNvSpPr>
            <a:spLocks noGrp="1"/>
          </p:cNvSpPr>
          <p:nvPr>
            <p:ph idx="1"/>
          </p:nvPr>
        </p:nvSpPr>
        <p:spPr/>
        <p:txBody>
          <a:bodyPr>
            <a:normAutofit/>
          </a:bodyPr>
          <a:lstStyle/>
          <a:p>
            <a:r>
              <a:rPr lang="en-US" dirty="0" smtClean="0"/>
              <a:t>Adverse selection:  </a:t>
            </a:r>
            <a:r>
              <a:rPr lang="en-US" dirty="0" smtClean="0"/>
              <a:t>bad risks are the ones who accept your offer (what happens </a:t>
            </a:r>
            <a:r>
              <a:rPr lang="en-US" u="sng" dirty="0" smtClean="0"/>
              <a:t>before</a:t>
            </a:r>
            <a:r>
              <a:rPr lang="en-US" dirty="0" smtClean="0"/>
              <a:t> the transaction).  Applies to insurance</a:t>
            </a:r>
            <a:r>
              <a:rPr lang="en-US" dirty="0" smtClean="0"/>
              <a:t>, but also </a:t>
            </a:r>
            <a:r>
              <a:rPr lang="en-US" dirty="0" smtClean="0"/>
              <a:t>loans</a:t>
            </a:r>
            <a:endParaRPr lang="en-US" dirty="0" smtClean="0"/>
          </a:p>
          <a:p>
            <a:r>
              <a:rPr lang="en-US" dirty="0" smtClean="0"/>
              <a:t>Moral hazard: </a:t>
            </a:r>
            <a:r>
              <a:rPr lang="en-US" dirty="0" smtClean="0"/>
              <a:t>the risk that the other party will engage in activities that are undesirable (</a:t>
            </a:r>
            <a:r>
              <a:rPr lang="en-US" u="sng" dirty="0" smtClean="0"/>
              <a:t>after</a:t>
            </a:r>
            <a:r>
              <a:rPr lang="en-US" dirty="0" smtClean="0"/>
              <a:t> the transaction). Closely </a:t>
            </a:r>
            <a:r>
              <a:rPr lang="en-US" dirty="0" smtClean="0"/>
              <a:t>related: </a:t>
            </a:r>
            <a:r>
              <a:rPr lang="en-US" dirty="0" smtClean="0"/>
              <a:t>principal-agent problems.  </a:t>
            </a:r>
            <a:endParaRPr lang="en-US"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713</TotalTime>
  <Words>2386</Words>
  <Application>Microsoft Office PowerPoint</Application>
  <PresentationFormat>On-screen Show (4:3)</PresentationFormat>
  <Paragraphs>225</Paragraphs>
  <Slides>34</Slides>
  <Notes>25</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What is Going On? Global Financial Turmoil </vt:lpstr>
      <vt:lpstr>Executive Summary</vt:lpstr>
      <vt:lpstr>Outline</vt:lpstr>
      <vt:lpstr>General Causes</vt:lpstr>
      <vt:lpstr>Maturity mismatch of financial institutions’ assets and liabilities </vt:lpstr>
      <vt:lpstr>Low Leverage</vt:lpstr>
      <vt:lpstr>High Leverage</vt:lpstr>
      <vt:lpstr>Leverage’s Effects</vt:lpstr>
      <vt:lpstr>Asymmetric Information</vt:lpstr>
      <vt:lpstr>Asymmetric Information</vt:lpstr>
      <vt:lpstr>Consequences: Recurring Bank Crises</vt:lpstr>
      <vt:lpstr>Consequences: Recurring Bank Crises</vt:lpstr>
      <vt:lpstr>Specific Causes</vt:lpstr>
      <vt:lpstr>Housing Boom and Bust</vt:lpstr>
      <vt:lpstr>Securitization</vt:lpstr>
      <vt:lpstr>A complicated story</vt:lpstr>
      <vt:lpstr>Slide 17</vt:lpstr>
      <vt:lpstr>Evolution of Investment Banking</vt:lpstr>
      <vt:lpstr>Poor regulation</vt:lpstr>
      <vt:lpstr>Who said this?</vt:lpstr>
      <vt:lpstr>The Liquidity Spiral</vt:lpstr>
      <vt:lpstr>Summary Chronology</vt:lpstr>
      <vt:lpstr>September, 2008</vt:lpstr>
      <vt:lpstr>Most Recent Chronology </vt:lpstr>
      <vt:lpstr>Current conditions</vt:lpstr>
      <vt:lpstr>Provisions of Bailout</vt:lpstr>
      <vt:lpstr>The Fine Print</vt:lpstr>
      <vt:lpstr>Arguments for a bailout</vt:lpstr>
      <vt:lpstr>Arguments against this bailout</vt:lpstr>
      <vt:lpstr>Economists’ Views</vt:lpstr>
      <vt:lpstr>Consequences of the Crisis</vt:lpstr>
      <vt:lpstr>Implications for personal finance</vt:lpstr>
      <vt:lpstr>References</vt:lpstr>
      <vt:lpstr>Slide 34</vt:lpstr>
    </vt:vector>
  </TitlesOfParts>
  <Company>Wabash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Going On in the Current Financial Crisis? </dc:title>
  <dc:creator>IT Services</dc:creator>
  <cp:lastModifiedBy>IT Services</cp:lastModifiedBy>
  <cp:revision>52</cp:revision>
  <dcterms:created xsi:type="dcterms:W3CDTF">2008-10-01T16:08:38Z</dcterms:created>
  <dcterms:modified xsi:type="dcterms:W3CDTF">2008-10-02T15:57:51Z</dcterms:modified>
</cp:coreProperties>
</file>